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8" r:id="rId3"/>
    <p:sldId id="324" r:id="rId4"/>
    <p:sldId id="304" r:id="rId5"/>
    <p:sldId id="305" r:id="rId6"/>
    <p:sldId id="306" r:id="rId7"/>
    <p:sldId id="287" r:id="rId8"/>
    <p:sldId id="283" r:id="rId9"/>
    <p:sldId id="286" r:id="rId10"/>
    <p:sldId id="289" r:id="rId11"/>
    <p:sldId id="307" r:id="rId12"/>
    <p:sldId id="308" r:id="rId13"/>
    <p:sldId id="288" r:id="rId14"/>
    <p:sldId id="293" r:id="rId15"/>
    <p:sldId id="292" r:id="rId16"/>
    <p:sldId id="299" r:id="rId17"/>
    <p:sldId id="298" r:id="rId18"/>
    <p:sldId id="294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20" r:id="rId30"/>
    <p:sldId id="321" r:id="rId31"/>
    <p:sldId id="322" r:id="rId32"/>
    <p:sldId id="302" r:id="rId33"/>
    <p:sldId id="323" r:id="rId34"/>
    <p:sldId id="303" r:id="rId35"/>
    <p:sldId id="282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C2A34B-A579-42B6-99A2-35311A61165F}" type="doc">
      <dgm:prSet loTypeId="urn:microsoft.com/office/officeart/2005/8/layout/hProcess9" loCatId="process" qsTypeId="urn:microsoft.com/office/officeart/2005/8/quickstyle/simple5" qsCatId="simple" csTypeId="urn:microsoft.com/office/officeart/2005/8/colors/colorful1" csCatId="colorful" phldr="1"/>
      <dgm:spPr/>
    </dgm:pt>
    <dgm:pt modelId="{ABCF4172-0AB5-4978-B0CE-D2FA8535A5A6}">
      <dgm:prSet phldrT="[Text]"/>
      <dgm:spPr>
        <a:solidFill>
          <a:srgbClr val="0070C0"/>
        </a:solidFill>
      </dgm:spPr>
      <dgm:t>
        <a:bodyPr/>
        <a:lstStyle/>
        <a:p>
          <a:r>
            <a:rPr lang="en-US" b="1"/>
            <a:t>1. Analyzing the IT Landscape</a:t>
          </a:r>
        </a:p>
      </dgm:t>
    </dgm:pt>
    <dgm:pt modelId="{E9D4DA37-A3AC-45DB-A08F-B418702217E7}" type="parTrans" cxnId="{948E872A-EE5F-4CAB-AF70-0085F41BE0C9}">
      <dgm:prSet/>
      <dgm:spPr/>
      <dgm:t>
        <a:bodyPr/>
        <a:lstStyle/>
        <a:p>
          <a:endParaRPr lang="en-US"/>
        </a:p>
      </dgm:t>
    </dgm:pt>
    <dgm:pt modelId="{E7FD1CE4-24D5-41D9-9844-1E3468768601}" type="sibTrans" cxnId="{948E872A-EE5F-4CAB-AF70-0085F41BE0C9}">
      <dgm:prSet/>
      <dgm:spPr/>
      <dgm:t>
        <a:bodyPr/>
        <a:lstStyle/>
        <a:p>
          <a:endParaRPr lang="en-US"/>
        </a:p>
      </dgm:t>
    </dgm:pt>
    <dgm:pt modelId="{89C2395F-07D2-4C36-BCE1-223F85AE3969}">
      <dgm:prSet phldrT="[Text]"/>
      <dgm:spPr>
        <a:solidFill>
          <a:srgbClr val="FFC000"/>
        </a:solidFill>
      </dgm:spPr>
      <dgm:t>
        <a:bodyPr/>
        <a:lstStyle/>
        <a:p>
          <a:r>
            <a:rPr lang="en-US" b="1"/>
            <a:t>Highlighting Specific/New IT Areas/Interventions/Solutions</a:t>
          </a:r>
        </a:p>
      </dgm:t>
    </dgm:pt>
    <dgm:pt modelId="{57F4FC6D-E605-4763-B14E-2C06BC4C96BD}" type="parTrans" cxnId="{1ECEA763-5AC4-49B2-ACBF-CF908D41100E}">
      <dgm:prSet/>
      <dgm:spPr/>
      <dgm:t>
        <a:bodyPr/>
        <a:lstStyle/>
        <a:p>
          <a:endParaRPr lang="en-US"/>
        </a:p>
      </dgm:t>
    </dgm:pt>
    <dgm:pt modelId="{EE936435-F404-4034-B8D8-1619E3081564}" type="sibTrans" cxnId="{1ECEA763-5AC4-49B2-ACBF-CF908D41100E}">
      <dgm:prSet/>
      <dgm:spPr/>
      <dgm:t>
        <a:bodyPr/>
        <a:lstStyle/>
        <a:p>
          <a:endParaRPr lang="en-US"/>
        </a:p>
      </dgm:t>
    </dgm:pt>
    <dgm:pt modelId="{FBCB7971-154D-4BD9-93DA-1DC2F88C752D}">
      <dgm:prSet phldrT="[Text]"/>
      <dgm:spPr>
        <a:solidFill>
          <a:srgbClr val="C00000"/>
        </a:solidFill>
      </dgm:spPr>
      <dgm:t>
        <a:bodyPr/>
        <a:lstStyle/>
        <a:p>
          <a:r>
            <a:rPr lang="en-US" b="1"/>
            <a:t>Proposing Suitable GUID to cover audit requirement for a specific IT Area/Intervention/Solution</a:t>
          </a:r>
        </a:p>
      </dgm:t>
    </dgm:pt>
    <dgm:pt modelId="{8DB37DF4-C55D-426B-9EFB-9822621D5F2B}" type="parTrans" cxnId="{E8594BF5-252F-472D-A942-02AA3A602CCA}">
      <dgm:prSet/>
      <dgm:spPr/>
      <dgm:t>
        <a:bodyPr/>
        <a:lstStyle/>
        <a:p>
          <a:endParaRPr lang="en-US"/>
        </a:p>
      </dgm:t>
    </dgm:pt>
    <dgm:pt modelId="{AE588DC0-395D-4610-AB4D-72727E59E2D1}" type="sibTrans" cxnId="{E8594BF5-252F-472D-A942-02AA3A602CCA}">
      <dgm:prSet/>
      <dgm:spPr/>
      <dgm:t>
        <a:bodyPr/>
        <a:lstStyle/>
        <a:p>
          <a:endParaRPr lang="en-US"/>
        </a:p>
      </dgm:t>
    </dgm:pt>
    <dgm:pt modelId="{7786B10F-F842-4F98-A1A8-AD0A77C33B99}" type="pres">
      <dgm:prSet presAssocID="{B3C2A34B-A579-42B6-99A2-35311A61165F}" presName="CompostProcess" presStyleCnt="0">
        <dgm:presLayoutVars>
          <dgm:dir/>
          <dgm:resizeHandles val="exact"/>
        </dgm:presLayoutVars>
      </dgm:prSet>
      <dgm:spPr/>
    </dgm:pt>
    <dgm:pt modelId="{0DD87642-5F6E-4ADA-9963-E1B800695BB9}" type="pres">
      <dgm:prSet presAssocID="{B3C2A34B-A579-42B6-99A2-35311A61165F}" presName="arrow" presStyleLbl="bgShp" presStyleIdx="0" presStyleCnt="1"/>
      <dgm:spPr/>
    </dgm:pt>
    <dgm:pt modelId="{78B269E0-69C5-4C58-87E6-9DCC9A57DAA3}" type="pres">
      <dgm:prSet presAssocID="{B3C2A34B-A579-42B6-99A2-35311A61165F}" presName="linearProcess" presStyleCnt="0"/>
      <dgm:spPr/>
    </dgm:pt>
    <dgm:pt modelId="{3B88F9F0-69D6-4B25-8485-FB3B09EE7C53}" type="pres">
      <dgm:prSet presAssocID="{ABCF4172-0AB5-4978-B0CE-D2FA8535A5A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E99905-BBD3-4953-B72F-D16C31C06510}" type="pres">
      <dgm:prSet presAssocID="{E7FD1CE4-24D5-41D9-9844-1E3468768601}" presName="sibTrans" presStyleCnt="0"/>
      <dgm:spPr/>
    </dgm:pt>
    <dgm:pt modelId="{264A47F4-D700-4AC3-9740-23DF28CAEF06}" type="pres">
      <dgm:prSet presAssocID="{89C2395F-07D2-4C36-BCE1-223F85AE396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831BC-ACE1-4E16-AFD1-4DADB609366C}" type="pres">
      <dgm:prSet presAssocID="{EE936435-F404-4034-B8D8-1619E3081564}" presName="sibTrans" presStyleCnt="0"/>
      <dgm:spPr/>
    </dgm:pt>
    <dgm:pt modelId="{291B45D1-4CE3-4062-B05A-CA85D5C8BBB5}" type="pres">
      <dgm:prSet presAssocID="{FBCB7971-154D-4BD9-93DA-1DC2F88C752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69934E-000A-49C3-A7CE-F1FB040301B8}" type="presOf" srcId="{89C2395F-07D2-4C36-BCE1-223F85AE3969}" destId="{264A47F4-D700-4AC3-9740-23DF28CAEF06}" srcOrd="0" destOrd="0" presId="urn:microsoft.com/office/officeart/2005/8/layout/hProcess9"/>
    <dgm:cxn modelId="{E8594BF5-252F-472D-A942-02AA3A602CCA}" srcId="{B3C2A34B-A579-42B6-99A2-35311A61165F}" destId="{FBCB7971-154D-4BD9-93DA-1DC2F88C752D}" srcOrd="2" destOrd="0" parTransId="{8DB37DF4-C55D-426B-9EFB-9822621D5F2B}" sibTransId="{AE588DC0-395D-4610-AB4D-72727E59E2D1}"/>
    <dgm:cxn modelId="{977351F1-5D40-4DBE-A61F-781A2374199B}" type="presOf" srcId="{B3C2A34B-A579-42B6-99A2-35311A61165F}" destId="{7786B10F-F842-4F98-A1A8-AD0A77C33B99}" srcOrd="0" destOrd="0" presId="urn:microsoft.com/office/officeart/2005/8/layout/hProcess9"/>
    <dgm:cxn modelId="{948E872A-EE5F-4CAB-AF70-0085F41BE0C9}" srcId="{B3C2A34B-A579-42B6-99A2-35311A61165F}" destId="{ABCF4172-0AB5-4978-B0CE-D2FA8535A5A6}" srcOrd="0" destOrd="0" parTransId="{E9D4DA37-A3AC-45DB-A08F-B418702217E7}" sibTransId="{E7FD1CE4-24D5-41D9-9844-1E3468768601}"/>
    <dgm:cxn modelId="{0A3537DC-670C-4BA3-83A7-82E4BDF05CCF}" type="presOf" srcId="{ABCF4172-0AB5-4978-B0CE-D2FA8535A5A6}" destId="{3B88F9F0-69D6-4B25-8485-FB3B09EE7C53}" srcOrd="0" destOrd="0" presId="urn:microsoft.com/office/officeart/2005/8/layout/hProcess9"/>
    <dgm:cxn modelId="{1ECEA763-5AC4-49B2-ACBF-CF908D41100E}" srcId="{B3C2A34B-A579-42B6-99A2-35311A61165F}" destId="{89C2395F-07D2-4C36-BCE1-223F85AE3969}" srcOrd="1" destOrd="0" parTransId="{57F4FC6D-E605-4763-B14E-2C06BC4C96BD}" sibTransId="{EE936435-F404-4034-B8D8-1619E3081564}"/>
    <dgm:cxn modelId="{5B6450A8-AC04-47DF-9E2A-AE2BAE61932C}" type="presOf" srcId="{FBCB7971-154D-4BD9-93DA-1DC2F88C752D}" destId="{291B45D1-4CE3-4062-B05A-CA85D5C8BBB5}" srcOrd="0" destOrd="0" presId="urn:microsoft.com/office/officeart/2005/8/layout/hProcess9"/>
    <dgm:cxn modelId="{3E3CEE67-8304-4BED-A730-7888EB5308E9}" type="presParOf" srcId="{7786B10F-F842-4F98-A1A8-AD0A77C33B99}" destId="{0DD87642-5F6E-4ADA-9963-E1B800695BB9}" srcOrd="0" destOrd="0" presId="urn:microsoft.com/office/officeart/2005/8/layout/hProcess9"/>
    <dgm:cxn modelId="{E8200162-1B1B-4C64-B4F8-81A4954640C1}" type="presParOf" srcId="{7786B10F-F842-4F98-A1A8-AD0A77C33B99}" destId="{78B269E0-69C5-4C58-87E6-9DCC9A57DAA3}" srcOrd="1" destOrd="0" presId="urn:microsoft.com/office/officeart/2005/8/layout/hProcess9"/>
    <dgm:cxn modelId="{7E148430-D84D-4749-8835-775DAB276E1E}" type="presParOf" srcId="{78B269E0-69C5-4C58-87E6-9DCC9A57DAA3}" destId="{3B88F9F0-69D6-4B25-8485-FB3B09EE7C53}" srcOrd="0" destOrd="0" presId="urn:microsoft.com/office/officeart/2005/8/layout/hProcess9"/>
    <dgm:cxn modelId="{22E12C61-8F21-4446-9832-85B0090FC6D3}" type="presParOf" srcId="{78B269E0-69C5-4C58-87E6-9DCC9A57DAA3}" destId="{CBE99905-BBD3-4953-B72F-D16C31C06510}" srcOrd="1" destOrd="0" presId="urn:microsoft.com/office/officeart/2005/8/layout/hProcess9"/>
    <dgm:cxn modelId="{1B2A1429-1E2E-49D0-AA9E-AFF5001BF479}" type="presParOf" srcId="{78B269E0-69C5-4C58-87E6-9DCC9A57DAA3}" destId="{264A47F4-D700-4AC3-9740-23DF28CAEF06}" srcOrd="2" destOrd="0" presId="urn:microsoft.com/office/officeart/2005/8/layout/hProcess9"/>
    <dgm:cxn modelId="{C56B983C-684C-45BC-8935-469BE29761C1}" type="presParOf" srcId="{78B269E0-69C5-4C58-87E6-9DCC9A57DAA3}" destId="{A96831BC-ACE1-4E16-AFD1-4DADB609366C}" srcOrd="3" destOrd="0" presId="urn:microsoft.com/office/officeart/2005/8/layout/hProcess9"/>
    <dgm:cxn modelId="{CDD0B235-4505-43A5-80F4-A488548BB895}" type="presParOf" srcId="{78B269E0-69C5-4C58-87E6-9DCC9A57DAA3}" destId="{291B45D1-4CE3-4062-B05A-CA85D5C8BBB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933A6A-0B4F-4C04-9734-5FA1B3388E65}" type="doc">
      <dgm:prSet loTypeId="urn:microsoft.com/office/officeart/2009/3/layout/RandomtoResultProcess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A930278-FB8B-41BF-B27E-130E938C9B29}">
      <dgm:prSet phldrT="[Text]"/>
      <dgm:spPr/>
      <dgm:t>
        <a:bodyPr/>
        <a:lstStyle/>
        <a:p>
          <a:r>
            <a:rPr lang="en-US"/>
            <a:t>Specific IT Tools/Solutions</a:t>
          </a:r>
        </a:p>
      </dgm:t>
    </dgm:pt>
    <dgm:pt modelId="{69289435-5C86-4F96-B025-84EB86EAC153}" type="parTrans" cxnId="{F2D96159-80DA-4DF9-8A19-1C48462CDEBC}">
      <dgm:prSet/>
      <dgm:spPr/>
      <dgm:t>
        <a:bodyPr/>
        <a:lstStyle/>
        <a:p>
          <a:endParaRPr lang="en-US"/>
        </a:p>
      </dgm:t>
    </dgm:pt>
    <dgm:pt modelId="{D28FB11F-62AC-47A9-9829-E963E07F2198}" type="sibTrans" cxnId="{F2D96159-80DA-4DF9-8A19-1C48462CDEBC}">
      <dgm:prSet/>
      <dgm:spPr/>
      <dgm:t>
        <a:bodyPr/>
        <a:lstStyle/>
        <a:p>
          <a:endParaRPr lang="en-US"/>
        </a:p>
      </dgm:t>
    </dgm:pt>
    <dgm:pt modelId="{2ECFBC08-CBC6-4A66-A78E-DEC8657DEEE2}">
      <dgm:prSet phldrT="[Text]"/>
      <dgm:spPr/>
      <dgm:t>
        <a:bodyPr/>
        <a:lstStyle/>
        <a:p>
          <a:r>
            <a:rPr lang="en-US"/>
            <a:t> An IT Area</a:t>
          </a:r>
        </a:p>
      </dgm:t>
    </dgm:pt>
    <dgm:pt modelId="{96CBFA86-4141-4B58-AD17-D962316F3088}" type="parTrans" cxnId="{26953D62-36F3-4DCA-B35C-6248709CC1AA}">
      <dgm:prSet/>
      <dgm:spPr/>
      <dgm:t>
        <a:bodyPr/>
        <a:lstStyle/>
        <a:p>
          <a:endParaRPr lang="en-US"/>
        </a:p>
      </dgm:t>
    </dgm:pt>
    <dgm:pt modelId="{B061BFC9-B45A-4A7E-92CC-BC3FE7CF0E63}" type="sibTrans" cxnId="{26953D62-36F3-4DCA-B35C-6248709CC1AA}">
      <dgm:prSet/>
      <dgm:spPr/>
      <dgm:t>
        <a:bodyPr/>
        <a:lstStyle/>
        <a:p>
          <a:endParaRPr lang="en-US"/>
        </a:p>
      </dgm:t>
    </dgm:pt>
    <dgm:pt modelId="{D3B445EB-9F37-426B-99F0-9E8144F356F5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/>
            <a:t>Audit Requirements</a:t>
          </a:r>
        </a:p>
      </dgm:t>
    </dgm:pt>
    <dgm:pt modelId="{FD8A38A7-7014-4D11-98D5-3CEE6649C91F}" type="parTrans" cxnId="{E36CF991-2240-4ED3-B843-02A3A603C9AD}">
      <dgm:prSet/>
      <dgm:spPr/>
      <dgm:t>
        <a:bodyPr/>
        <a:lstStyle/>
        <a:p>
          <a:endParaRPr lang="en-US"/>
        </a:p>
      </dgm:t>
    </dgm:pt>
    <dgm:pt modelId="{CCA3A243-A11E-4544-AEA0-F663EEA7BCF2}" type="sibTrans" cxnId="{E36CF991-2240-4ED3-B843-02A3A603C9AD}">
      <dgm:prSet/>
      <dgm:spPr/>
      <dgm:t>
        <a:bodyPr/>
        <a:lstStyle/>
        <a:p>
          <a:endParaRPr lang="en-US"/>
        </a:p>
      </dgm:t>
    </dgm:pt>
    <dgm:pt modelId="{133B62B5-4301-4A02-9F00-A281A90AABFB}">
      <dgm:prSet phldrT="[Text]"/>
      <dgm:spPr/>
      <dgm:t>
        <a:bodyPr/>
        <a:lstStyle/>
        <a:p>
          <a:r>
            <a:rPr lang="en-US" smtClean="0"/>
            <a:t>Analysis &amp; Usage of the IT Area's manifestations </a:t>
          </a:r>
          <a:endParaRPr lang="en-US"/>
        </a:p>
      </dgm:t>
    </dgm:pt>
    <dgm:pt modelId="{B80B31EB-CCFC-42EA-A274-B06F3A700CC2}" type="parTrans" cxnId="{57CFBB9E-6B0E-493C-A850-AE2DFE4CEF90}">
      <dgm:prSet/>
      <dgm:spPr/>
      <dgm:t>
        <a:bodyPr/>
        <a:lstStyle/>
        <a:p>
          <a:endParaRPr lang="en-US"/>
        </a:p>
      </dgm:t>
    </dgm:pt>
    <dgm:pt modelId="{A519E5DD-CC44-4D49-9349-DF45493D4C59}" type="sibTrans" cxnId="{57CFBB9E-6B0E-493C-A850-AE2DFE4CEF90}">
      <dgm:prSet/>
      <dgm:spPr/>
      <dgm:t>
        <a:bodyPr/>
        <a:lstStyle/>
        <a:p>
          <a:endParaRPr lang="en-US"/>
        </a:p>
      </dgm:t>
    </dgm:pt>
    <dgm:pt modelId="{50BA39C4-00B7-49A6-B2D8-41FB5CFFE64F}" type="pres">
      <dgm:prSet presAssocID="{91933A6A-0B4F-4C04-9734-5FA1B3388E65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CF98E0C-019D-4496-B081-46DA9CDB99E7}" type="pres">
      <dgm:prSet presAssocID="{5A930278-FB8B-41BF-B27E-130E938C9B29}" presName="chaos" presStyleCnt="0"/>
      <dgm:spPr/>
      <dgm:t>
        <a:bodyPr/>
        <a:lstStyle/>
        <a:p>
          <a:endParaRPr lang="en-US"/>
        </a:p>
      </dgm:t>
    </dgm:pt>
    <dgm:pt modelId="{F448F5E6-9624-44B6-A5C2-2B045D2DF23B}" type="pres">
      <dgm:prSet presAssocID="{5A930278-FB8B-41BF-B27E-130E938C9B29}" presName="parTx1" presStyleLbl="revTx" presStyleIdx="0" presStyleCnt="3" custLinFactNeighborY="-3344"/>
      <dgm:spPr/>
      <dgm:t>
        <a:bodyPr/>
        <a:lstStyle/>
        <a:p>
          <a:endParaRPr lang="en-US"/>
        </a:p>
      </dgm:t>
    </dgm:pt>
    <dgm:pt modelId="{B45D2785-4B00-4FC4-8061-42D2C3583B50}" type="pres">
      <dgm:prSet presAssocID="{5A930278-FB8B-41BF-B27E-130E938C9B29}" presName="desTx1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3ABAA7-45D8-4372-9C0C-FCB7F9BCE265}" type="pres">
      <dgm:prSet presAssocID="{5A930278-FB8B-41BF-B27E-130E938C9B29}" presName="c1" presStyleLbl="node1" presStyleIdx="0" presStyleCnt="19"/>
      <dgm:spPr/>
      <dgm:t>
        <a:bodyPr/>
        <a:lstStyle/>
        <a:p>
          <a:endParaRPr lang="en-US"/>
        </a:p>
      </dgm:t>
    </dgm:pt>
    <dgm:pt modelId="{C52FAB0C-2AE1-4CF5-B595-FE049665E808}" type="pres">
      <dgm:prSet presAssocID="{5A930278-FB8B-41BF-B27E-130E938C9B29}" presName="c2" presStyleLbl="node1" presStyleIdx="1" presStyleCnt="19"/>
      <dgm:spPr/>
      <dgm:t>
        <a:bodyPr/>
        <a:lstStyle/>
        <a:p>
          <a:endParaRPr lang="en-US"/>
        </a:p>
      </dgm:t>
    </dgm:pt>
    <dgm:pt modelId="{583ED811-86DC-498B-B244-575F7C63CC2C}" type="pres">
      <dgm:prSet presAssocID="{5A930278-FB8B-41BF-B27E-130E938C9B29}" presName="c3" presStyleLbl="node1" presStyleIdx="2" presStyleCnt="19"/>
      <dgm:spPr/>
      <dgm:t>
        <a:bodyPr/>
        <a:lstStyle/>
        <a:p>
          <a:endParaRPr lang="en-US"/>
        </a:p>
      </dgm:t>
    </dgm:pt>
    <dgm:pt modelId="{9EA29316-5E2B-4C31-8913-CB8DA6FABFD5}" type="pres">
      <dgm:prSet presAssocID="{5A930278-FB8B-41BF-B27E-130E938C9B29}" presName="c4" presStyleLbl="node1" presStyleIdx="3" presStyleCnt="19"/>
      <dgm:spPr/>
      <dgm:t>
        <a:bodyPr/>
        <a:lstStyle/>
        <a:p>
          <a:endParaRPr lang="en-US"/>
        </a:p>
      </dgm:t>
    </dgm:pt>
    <dgm:pt modelId="{DE891915-20D3-455D-9C51-7853E4ED16EA}" type="pres">
      <dgm:prSet presAssocID="{5A930278-FB8B-41BF-B27E-130E938C9B29}" presName="c5" presStyleLbl="node1" presStyleIdx="4" presStyleCnt="19"/>
      <dgm:spPr/>
      <dgm:t>
        <a:bodyPr/>
        <a:lstStyle/>
        <a:p>
          <a:endParaRPr lang="en-US"/>
        </a:p>
      </dgm:t>
    </dgm:pt>
    <dgm:pt modelId="{C14E4EFC-66DB-414D-8351-9F988A6CE0E1}" type="pres">
      <dgm:prSet presAssocID="{5A930278-FB8B-41BF-B27E-130E938C9B29}" presName="c6" presStyleLbl="node1" presStyleIdx="5" presStyleCnt="19"/>
      <dgm:spPr/>
      <dgm:t>
        <a:bodyPr/>
        <a:lstStyle/>
        <a:p>
          <a:endParaRPr lang="en-US"/>
        </a:p>
      </dgm:t>
    </dgm:pt>
    <dgm:pt modelId="{FEFEB98F-691D-40DF-B178-DE0C8FAEB299}" type="pres">
      <dgm:prSet presAssocID="{5A930278-FB8B-41BF-B27E-130E938C9B29}" presName="c7" presStyleLbl="node1" presStyleIdx="6" presStyleCnt="19"/>
      <dgm:spPr/>
      <dgm:t>
        <a:bodyPr/>
        <a:lstStyle/>
        <a:p>
          <a:endParaRPr lang="en-US"/>
        </a:p>
      </dgm:t>
    </dgm:pt>
    <dgm:pt modelId="{EF98A45F-31AD-4F79-A540-983B35E8CAC6}" type="pres">
      <dgm:prSet presAssocID="{5A930278-FB8B-41BF-B27E-130E938C9B29}" presName="c8" presStyleLbl="node1" presStyleIdx="7" presStyleCnt="19"/>
      <dgm:spPr/>
      <dgm:t>
        <a:bodyPr/>
        <a:lstStyle/>
        <a:p>
          <a:endParaRPr lang="en-US"/>
        </a:p>
      </dgm:t>
    </dgm:pt>
    <dgm:pt modelId="{8A0887B9-DC04-47BF-82E3-6E098D2E157B}" type="pres">
      <dgm:prSet presAssocID="{5A930278-FB8B-41BF-B27E-130E938C9B29}" presName="c9" presStyleLbl="node1" presStyleIdx="8" presStyleCnt="19"/>
      <dgm:spPr/>
      <dgm:t>
        <a:bodyPr/>
        <a:lstStyle/>
        <a:p>
          <a:endParaRPr lang="en-US"/>
        </a:p>
      </dgm:t>
    </dgm:pt>
    <dgm:pt modelId="{B4B19091-4C4F-4F2F-ACC7-D15A43E16D71}" type="pres">
      <dgm:prSet presAssocID="{5A930278-FB8B-41BF-B27E-130E938C9B29}" presName="c10" presStyleLbl="node1" presStyleIdx="9" presStyleCnt="19"/>
      <dgm:spPr/>
      <dgm:t>
        <a:bodyPr/>
        <a:lstStyle/>
        <a:p>
          <a:endParaRPr lang="en-US"/>
        </a:p>
      </dgm:t>
    </dgm:pt>
    <dgm:pt modelId="{566835AC-5DDD-4128-8498-A48FE1D03224}" type="pres">
      <dgm:prSet presAssocID="{5A930278-FB8B-41BF-B27E-130E938C9B29}" presName="c11" presStyleLbl="node1" presStyleIdx="10" presStyleCnt="19"/>
      <dgm:spPr/>
      <dgm:t>
        <a:bodyPr/>
        <a:lstStyle/>
        <a:p>
          <a:endParaRPr lang="en-US"/>
        </a:p>
      </dgm:t>
    </dgm:pt>
    <dgm:pt modelId="{336F4389-D2BE-4A84-B765-55ACF26C3C24}" type="pres">
      <dgm:prSet presAssocID="{5A930278-FB8B-41BF-B27E-130E938C9B29}" presName="c12" presStyleLbl="node1" presStyleIdx="11" presStyleCnt="19"/>
      <dgm:spPr/>
      <dgm:t>
        <a:bodyPr/>
        <a:lstStyle/>
        <a:p>
          <a:endParaRPr lang="en-US"/>
        </a:p>
      </dgm:t>
    </dgm:pt>
    <dgm:pt modelId="{9ECCCFC9-48B1-476B-BB5C-0AFCE6908308}" type="pres">
      <dgm:prSet presAssocID="{5A930278-FB8B-41BF-B27E-130E938C9B29}" presName="c13" presStyleLbl="node1" presStyleIdx="12" presStyleCnt="19"/>
      <dgm:spPr/>
      <dgm:t>
        <a:bodyPr/>
        <a:lstStyle/>
        <a:p>
          <a:endParaRPr lang="en-US"/>
        </a:p>
      </dgm:t>
    </dgm:pt>
    <dgm:pt modelId="{6E926A06-EE11-4708-A30D-453C832BAC6E}" type="pres">
      <dgm:prSet presAssocID="{5A930278-FB8B-41BF-B27E-130E938C9B29}" presName="c14" presStyleLbl="node1" presStyleIdx="13" presStyleCnt="19"/>
      <dgm:spPr/>
      <dgm:t>
        <a:bodyPr/>
        <a:lstStyle/>
        <a:p>
          <a:endParaRPr lang="en-US"/>
        </a:p>
      </dgm:t>
    </dgm:pt>
    <dgm:pt modelId="{DD7DA6C3-D2E3-4D60-9E3E-5A1EF0BA4E41}" type="pres">
      <dgm:prSet presAssocID="{5A930278-FB8B-41BF-B27E-130E938C9B29}" presName="c15" presStyleLbl="node1" presStyleIdx="14" presStyleCnt="19"/>
      <dgm:spPr/>
      <dgm:t>
        <a:bodyPr/>
        <a:lstStyle/>
        <a:p>
          <a:endParaRPr lang="en-US"/>
        </a:p>
      </dgm:t>
    </dgm:pt>
    <dgm:pt modelId="{04BB74C7-1240-49CF-80BC-A4D55F3BBBD6}" type="pres">
      <dgm:prSet presAssocID="{5A930278-FB8B-41BF-B27E-130E938C9B29}" presName="c16" presStyleLbl="node1" presStyleIdx="15" presStyleCnt="19"/>
      <dgm:spPr/>
      <dgm:t>
        <a:bodyPr/>
        <a:lstStyle/>
        <a:p>
          <a:endParaRPr lang="en-US"/>
        </a:p>
      </dgm:t>
    </dgm:pt>
    <dgm:pt modelId="{FCF18A1E-CFA9-45DC-A216-38D8055D6AA7}" type="pres">
      <dgm:prSet presAssocID="{5A930278-FB8B-41BF-B27E-130E938C9B29}" presName="c17" presStyleLbl="node1" presStyleIdx="16" presStyleCnt="19"/>
      <dgm:spPr/>
      <dgm:t>
        <a:bodyPr/>
        <a:lstStyle/>
        <a:p>
          <a:endParaRPr lang="en-US"/>
        </a:p>
      </dgm:t>
    </dgm:pt>
    <dgm:pt modelId="{3FF00035-8754-46F6-9544-BD10D2A2BC01}" type="pres">
      <dgm:prSet presAssocID="{5A930278-FB8B-41BF-B27E-130E938C9B29}" presName="c18" presStyleLbl="node1" presStyleIdx="17" presStyleCnt="19"/>
      <dgm:spPr/>
      <dgm:t>
        <a:bodyPr/>
        <a:lstStyle/>
        <a:p>
          <a:endParaRPr lang="en-US"/>
        </a:p>
      </dgm:t>
    </dgm:pt>
    <dgm:pt modelId="{92433295-104B-4BE3-8609-D7B138E7A3E8}" type="pres">
      <dgm:prSet presAssocID="{D28FB11F-62AC-47A9-9829-E963E07F2198}" presName="chevronComposite1" presStyleCnt="0"/>
      <dgm:spPr/>
      <dgm:t>
        <a:bodyPr/>
        <a:lstStyle/>
        <a:p>
          <a:endParaRPr lang="en-US"/>
        </a:p>
      </dgm:t>
    </dgm:pt>
    <dgm:pt modelId="{2E0F7111-D51D-4F95-B1A1-60941679AD8A}" type="pres">
      <dgm:prSet presAssocID="{D28FB11F-62AC-47A9-9829-E963E07F2198}" presName="chevron1" presStyleLbl="sibTrans2D1" presStyleIdx="0" presStyleCnt="2"/>
      <dgm:spPr/>
      <dgm:t>
        <a:bodyPr/>
        <a:lstStyle/>
        <a:p>
          <a:endParaRPr lang="en-US"/>
        </a:p>
      </dgm:t>
    </dgm:pt>
    <dgm:pt modelId="{CE3C8895-C947-47C3-B3E4-4CDD3B050CD3}" type="pres">
      <dgm:prSet presAssocID="{D28FB11F-62AC-47A9-9829-E963E07F2198}" presName="spChevron1" presStyleCnt="0"/>
      <dgm:spPr/>
      <dgm:t>
        <a:bodyPr/>
        <a:lstStyle/>
        <a:p>
          <a:endParaRPr lang="en-US"/>
        </a:p>
      </dgm:t>
    </dgm:pt>
    <dgm:pt modelId="{532632C5-A0A6-4A9A-BF68-F9EDE5398597}" type="pres">
      <dgm:prSet presAssocID="{D28FB11F-62AC-47A9-9829-E963E07F2198}" presName="overlap" presStyleCnt="0"/>
      <dgm:spPr/>
      <dgm:t>
        <a:bodyPr/>
        <a:lstStyle/>
        <a:p>
          <a:endParaRPr lang="en-US"/>
        </a:p>
      </dgm:t>
    </dgm:pt>
    <dgm:pt modelId="{2B3EBDAB-BDF1-47BD-8593-783D35ABB371}" type="pres">
      <dgm:prSet presAssocID="{D28FB11F-62AC-47A9-9829-E963E07F2198}" presName="chevronComposite2" presStyleCnt="0"/>
      <dgm:spPr/>
      <dgm:t>
        <a:bodyPr/>
        <a:lstStyle/>
        <a:p>
          <a:endParaRPr lang="en-US"/>
        </a:p>
      </dgm:t>
    </dgm:pt>
    <dgm:pt modelId="{25D8472E-1721-4399-B47D-270A95069924}" type="pres">
      <dgm:prSet presAssocID="{D28FB11F-62AC-47A9-9829-E963E07F2198}" presName="chevron2" presStyleLbl="sibTrans2D1" presStyleIdx="1" presStyleCnt="2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DC9B98C1-421E-4A30-8373-25CCBC18AF7A}" type="pres">
      <dgm:prSet presAssocID="{D28FB11F-62AC-47A9-9829-E963E07F2198}" presName="spChevron2" presStyleCnt="0"/>
      <dgm:spPr/>
      <dgm:t>
        <a:bodyPr/>
        <a:lstStyle/>
        <a:p>
          <a:endParaRPr lang="en-US"/>
        </a:p>
      </dgm:t>
    </dgm:pt>
    <dgm:pt modelId="{DAF303B4-5C01-462F-BD48-BD27086F8985}" type="pres">
      <dgm:prSet presAssocID="{D3B445EB-9F37-426B-99F0-9E8144F356F5}" presName="last" presStyleCnt="0"/>
      <dgm:spPr/>
      <dgm:t>
        <a:bodyPr/>
        <a:lstStyle/>
        <a:p>
          <a:endParaRPr lang="en-US"/>
        </a:p>
      </dgm:t>
    </dgm:pt>
    <dgm:pt modelId="{663BBA96-B17E-4C42-8B67-C612AE9102C0}" type="pres">
      <dgm:prSet presAssocID="{D3B445EB-9F37-426B-99F0-9E8144F356F5}" presName="circleTx" presStyleLbl="node1" presStyleIdx="18" presStyleCnt="19"/>
      <dgm:spPr/>
      <dgm:t>
        <a:bodyPr/>
        <a:lstStyle/>
        <a:p>
          <a:endParaRPr lang="en-US"/>
        </a:p>
      </dgm:t>
    </dgm:pt>
    <dgm:pt modelId="{C449CAEC-DCBD-4318-99B9-3A3897E0C8F5}" type="pres">
      <dgm:prSet presAssocID="{D3B445EB-9F37-426B-99F0-9E8144F356F5}" presName="desTxN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765FAA-F879-4B13-AD52-20B1B8BC0C2C}" type="pres">
      <dgm:prSet presAssocID="{D3B445EB-9F37-426B-99F0-9E8144F356F5}" presName="spN" presStyleCnt="0"/>
      <dgm:spPr/>
      <dgm:t>
        <a:bodyPr/>
        <a:lstStyle/>
        <a:p>
          <a:endParaRPr lang="en-US"/>
        </a:p>
      </dgm:t>
    </dgm:pt>
  </dgm:ptLst>
  <dgm:cxnLst>
    <dgm:cxn modelId="{57CFBB9E-6B0E-493C-A850-AE2DFE4CEF90}" srcId="{D3B445EB-9F37-426B-99F0-9E8144F356F5}" destId="{133B62B5-4301-4A02-9F00-A281A90AABFB}" srcOrd="0" destOrd="0" parTransId="{B80B31EB-CCFC-42EA-A274-B06F3A700CC2}" sibTransId="{A519E5DD-CC44-4D49-9349-DF45493D4C59}"/>
    <dgm:cxn modelId="{26953D62-36F3-4DCA-B35C-6248709CC1AA}" srcId="{5A930278-FB8B-41BF-B27E-130E938C9B29}" destId="{2ECFBC08-CBC6-4A66-A78E-DEC8657DEEE2}" srcOrd="0" destOrd="0" parTransId="{96CBFA86-4141-4B58-AD17-D962316F3088}" sibTransId="{B061BFC9-B45A-4A7E-92CC-BC3FE7CF0E63}"/>
    <dgm:cxn modelId="{D5E8550F-D246-4B1B-AA7D-893DC07211BD}" type="presOf" srcId="{133B62B5-4301-4A02-9F00-A281A90AABFB}" destId="{C449CAEC-DCBD-4318-99B9-3A3897E0C8F5}" srcOrd="0" destOrd="0" presId="urn:microsoft.com/office/officeart/2009/3/layout/RandomtoResultProcess"/>
    <dgm:cxn modelId="{5C9015DE-6C19-4810-869C-273567E4BF6A}" type="presOf" srcId="{D3B445EB-9F37-426B-99F0-9E8144F356F5}" destId="{663BBA96-B17E-4C42-8B67-C612AE9102C0}" srcOrd="0" destOrd="0" presId="urn:microsoft.com/office/officeart/2009/3/layout/RandomtoResultProcess"/>
    <dgm:cxn modelId="{E36CF991-2240-4ED3-B843-02A3A603C9AD}" srcId="{91933A6A-0B4F-4C04-9734-5FA1B3388E65}" destId="{D3B445EB-9F37-426B-99F0-9E8144F356F5}" srcOrd="1" destOrd="0" parTransId="{FD8A38A7-7014-4D11-98D5-3CEE6649C91F}" sibTransId="{CCA3A243-A11E-4544-AEA0-F663EEA7BCF2}"/>
    <dgm:cxn modelId="{A9392A4E-7BE5-42BA-B818-2D7233C609C6}" type="presOf" srcId="{91933A6A-0B4F-4C04-9734-5FA1B3388E65}" destId="{50BA39C4-00B7-49A6-B2D8-41FB5CFFE64F}" srcOrd="0" destOrd="0" presId="urn:microsoft.com/office/officeart/2009/3/layout/RandomtoResultProcess"/>
    <dgm:cxn modelId="{F2D96159-80DA-4DF9-8A19-1C48462CDEBC}" srcId="{91933A6A-0B4F-4C04-9734-5FA1B3388E65}" destId="{5A930278-FB8B-41BF-B27E-130E938C9B29}" srcOrd="0" destOrd="0" parTransId="{69289435-5C86-4F96-B025-84EB86EAC153}" sibTransId="{D28FB11F-62AC-47A9-9829-E963E07F2198}"/>
    <dgm:cxn modelId="{136C9307-7740-4923-AB40-805CE5F6535D}" type="presOf" srcId="{5A930278-FB8B-41BF-B27E-130E938C9B29}" destId="{F448F5E6-9624-44B6-A5C2-2B045D2DF23B}" srcOrd="0" destOrd="0" presId="urn:microsoft.com/office/officeart/2009/3/layout/RandomtoResultProcess"/>
    <dgm:cxn modelId="{7D867837-0B02-4BC5-9273-7C6F59216B5B}" type="presOf" srcId="{2ECFBC08-CBC6-4A66-A78E-DEC8657DEEE2}" destId="{B45D2785-4B00-4FC4-8061-42D2C3583B50}" srcOrd="0" destOrd="0" presId="urn:microsoft.com/office/officeart/2009/3/layout/RandomtoResultProcess"/>
    <dgm:cxn modelId="{6F086DEF-169C-40CE-AC49-08CE177A3FDC}" type="presParOf" srcId="{50BA39C4-00B7-49A6-B2D8-41FB5CFFE64F}" destId="{4CF98E0C-019D-4496-B081-46DA9CDB99E7}" srcOrd="0" destOrd="0" presId="urn:microsoft.com/office/officeart/2009/3/layout/RandomtoResultProcess"/>
    <dgm:cxn modelId="{2D7D73C4-6AAF-42A5-B476-22510BD90C8B}" type="presParOf" srcId="{4CF98E0C-019D-4496-B081-46DA9CDB99E7}" destId="{F448F5E6-9624-44B6-A5C2-2B045D2DF23B}" srcOrd="0" destOrd="0" presId="urn:microsoft.com/office/officeart/2009/3/layout/RandomtoResultProcess"/>
    <dgm:cxn modelId="{5E707DAF-7A5A-478E-92AD-2B2EE6FF3016}" type="presParOf" srcId="{4CF98E0C-019D-4496-B081-46DA9CDB99E7}" destId="{B45D2785-4B00-4FC4-8061-42D2C3583B50}" srcOrd="1" destOrd="0" presId="urn:microsoft.com/office/officeart/2009/3/layout/RandomtoResultProcess"/>
    <dgm:cxn modelId="{F9029ACC-2782-45EA-A67E-485332D997E5}" type="presParOf" srcId="{4CF98E0C-019D-4496-B081-46DA9CDB99E7}" destId="{A53ABAA7-45D8-4372-9C0C-FCB7F9BCE265}" srcOrd="2" destOrd="0" presId="urn:microsoft.com/office/officeart/2009/3/layout/RandomtoResultProcess"/>
    <dgm:cxn modelId="{3123EF89-2800-450B-A570-5F48CEC80FC9}" type="presParOf" srcId="{4CF98E0C-019D-4496-B081-46DA9CDB99E7}" destId="{C52FAB0C-2AE1-4CF5-B595-FE049665E808}" srcOrd="3" destOrd="0" presId="urn:microsoft.com/office/officeart/2009/3/layout/RandomtoResultProcess"/>
    <dgm:cxn modelId="{1182E06C-91C2-4EDA-8AD2-8A42FEEDDBEE}" type="presParOf" srcId="{4CF98E0C-019D-4496-B081-46DA9CDB99E7}" destId="{583ED811-86DC-498B-B244-575F7C63CC2C}" srcOrd="4" destOrd="0" presId="urn:microsoft.com/office/officeart/2009/3/layout/RandomtoResultProcess"/>
    <dgm:cxn modelId="{29589B37-93E9-4391-9B31-0082AB6AE842}" type="presParOf" srcId="{4CF98E0C-019D-4496-B081-46DA9CDB99E7}" destId="{9EA29316-5E2B-4C31-8913-CB8DA6FABFD5}" srcOrd="5" destOrd="0" presId="urn:microsoft.com/office/officeart/2009/3/layout/RandomtoResultProcess"/>
    <dgm:cxn modelId="{CD92E9A8-EE05-4321-A737-5C858A377BB2}" type="presParOf" srcId="{4CF98E0C-019D-4496-B081-46DA9CDB99E7}" destId="{DE891915-20D3-455D-9C51-7853E4ED16EA}" srcOrd="6" destOrd="0" presId="urn:microsoft.com/office/officeart/2009/3/layout/RandomtoResultProcess"/>
    <dgm:cxn modelId="{AD377BE3-AD6C-4D01-892F-6139E7922060}" type="presParOf" srcId="{4CF98E0C-019D-4496-B081-46DA9CDB99E7}" destId="{C14E4EFC-66DB-414D-8351-9F988A6CE0E1}" srcOrd="7" destOrd="0" presId="urn:microsoft.com/office/officeart/2009/3/layout/RandomtoResultProcess"/>
    <dgm:cxn modelId="{D647F7DB-88C4-45FA-9FD2-48FE503A9BE8}" type="presParOf" srcId="{4CF98E0C-019D-4496-B081-46DA9CDB99E7}" destId="{FEFEB98F-691D-40DF-B178-DE0C8FAEB299}" srcOrd="8" destOrd="0" presId="urn:microsoft.com/office/officeart/2009/3/layout/RandomtoResultProcess"/>
    <dgm:cxn modelId="{4F301513-C85F-46B6-93BC-2C4C323B31A1}" type="presParOf" srcId="{4CF98E0C-019D-4496-B081-46DA9CDB99E7}" destId="{EF98A45F-31AD-4F79-A540-983B35E8CAC6}" srcOrd="9" destOrd="0" presId="urn:microsoft.com/office/officeart/2009/3/layout/RandomtoResultProcess"/>
    <dgm:cxn modelId="{35B1EE0A-4160-4CB0-817F-0F0A117E5535}" type="presParOf" srcId="{4CF98E0C-019D-4496-B081-46DA9CDB99E7}" destId="{8A0887B9-DC04-47BF-82E3-6E098D2E157B}" srcOrd="10" destOrd="0" presId="urn:microsoft.com/office/officeart/2009/3/layout/RandomtoResultProcess"/>
    <dgm:cxn modelId="{A75EEA0C-ECCA-4162-8547-7B14AA1A7803}" type="presParOf" srcId="{4CF98E0C-019D-4496-B081-46DA9CDB99E7}" destId="{B4B19091-4C4F-4F2F-ACC7-D15A43E16D71}" srcOrd="11" destOrd="0" presId="urn:microsoft.com/office/officeart/2009/3/layout/RandomtoResultProcess"/>
    <dgm:cxn modelId="{1891367A-2240-4B45-BA53-90B8645AAC6D}" type="presParOf" srcId="{4CF98E0C-019D-4496-B081-46DA9CDB99E7}" destId="{566835AC-5DDD-4128-8498-A48FE1D03224}" srcOrd="12" destOrd="0" presId="urn:microsoft.com/office/officeart/2009/3/layout/RandomtoResultProcess"/>
    <dgm:cxn modelId="{8A768680-6A81-425F-A2EB-61318E621DB9}" type="presParOf" srcId="{4CF98E0C-019D-4496-B081-46DA9CDB99E7}" destId="{336F4389-D2BE-4A84-B765-55ACF26C3C24}" srcOrd="13" destOrd="0" presId="urn:microsoft.com/office/officeart/2009/3/layout/RandomtoResultProcess"/>
    <dgm:cxn modelId="{5734B6A9-7A6E-48F4-AC4D-AA4AC901E9CE}" type="presParOf" srcId="{4CF98E0C-019D-4496-B081-46DA9CDB99E7}" destId="{9ECCCFC9-48B1-476B-BB5C-0AFCE6908308}" srcOrd="14" destOrd="0" presId="urn:microsoft.com/office/officeart/2009/3/layout/RandomtoResultProcess"/>
    <dgm:cxn modelId="{F72F85AA-40E1-4FCA-97DC-C71BB578D061}" type="presParOf" srcId="{4CF98E0C-019D-4496-B081-46DA9CDB99E7}" destId="{6E926A06-EE11-4708-A30D-453C832BAC6E}" srcOrd="15" destOrd="0" presId="urn:microsoft.com/office/officeart/2009/3/layout/RandomtoResultProcess"/>
    <dgm:cxn modelId="{D78172A3-5F6D-4252-B91A-B39C20FC25CD}" type="presParOf" srcId="{4CF98E0C-019D-4496-B081-46DA9CDB99E7}" destId="{DD7DA6C3-D2E3-4D60-9E3E-5A1EF0BA4E41}" srcOrd="16" destOrd="0" presId="urn:microsoft.com/office/officeart/2009/3/layout/RandomtoResultProcess"/>
    <dgm:cxn modelId="{03DD6DC1-A78D-40DA-AD50-553BC242A1B8}" type="presParOf" srcId="{4CF98E0C-019D-4496-B081-46DA9CDB99E7}" destId="{04BB74C7-1240-49CF-80BC-A4D55F3BBBD6}" srcOrd="17" destOrd="0" presId="urn:microsoft.com/office/officeart/2009/3/layout/RandomtoResultProcess"/>
    <dgm:cxn modelId="{436329F1-C613-4870-B057-AADFBE89E614}" type="presParOf" srcId="{4CF98E0C-019D-4496-B081-46DA9CDB99E7}" destId="{FCF18A1E-CFA9-45DC-A216-38D8055D6AA7}" srcOrd="18" destOrd="0" presId="urn:microsoft.com/office/officeart/2009/3/layout/RandomtoResultProcess"/>
    <dgm:cxn modelId="{CD67A203-1BE7-481D-BADC-2F6079E43FB4}" type="presParOf" srcId="{4CF98E0C-019D-4496-B081-46DA9CDB99E7}" destId="{3FF00035-8754-46F6-9544-BD10D2A2BC01}" srcOrd="19" destOrd="0" presId="urn:microsoft.com/office/officeart/2009/3/layout/RandomtoResultProcess"/>
    <dgm:cxn modelId="{E6163605-0313-4356-8A69-157913E967D4}" type="presParOf" srcId="{50BA39C4-00B7-49A6-B2D8-41FB5CFFE64F}" destId="{92433295-104B-4BE3-8609-D7B138E7A3E8}" srcOrd="1" destOrd="0" presId="urn:microsoft.com/office/officeart/2009/3/layout/RandomtoResultProcess"/>
    <dgm:cxn modelId="{B600A931-A383-4632-B3B2-19F170F5E642}" type="presParOf" srcId="{92433295-104B-4BE3-8609-D7B138E7A3E8}" destId="{2E0F7111-D51D-4F95-B1A1-60941679AD8A}" srcOrd="0" destOrd="0" presId="urn:microsoft.com/office/officeart/2009/3/layout/RandomtoResultProcess"/>
    <dgm:cxn modelId="{B7E81DC0-7E72-4273-B509-DC7ED14D24B2}" type="presParOf" srcId="{92433295-104B-4BE3-8609-D7B138E7A3E8}" destId="{CE3C8895-C947-47C3-B3E4-4CDD3B050CD3}" srcOrd="1" destOrd="0" presId="urn:microsoft.com/office/officeart/2009/3/layout/RandomtoResultProcess"/>
    <dgm:cxn modelId="{39CF3D35-C68F-4344-A44C-DD3F46D3A46D}" type="presParOf" srcId="{50BA39C4-00B7-49A6-B2D8-41FB5CFFE64F}" destId="{532632C5-A0A6-4A9A-BF68-F9EDE5398597}" srcOrd="2" destOrd="0" presId="urn:microsoft.com/office/officeart/2009/3/layout/RandomtoResultProcess"/>
    <dgm:cxn modelId="{8BF799B0-3915-4464-8C1B-55BC9912CB42}" type="presParOf" srcId="{50BA39C4-00B7-49A6-B2D8-41FB5CFFE64F}" destId="{2B3EBDAB-BDF1-47BD-8593-783D35ABB371}" srcOrd="3" destOrd="0" presId="urn:microsoft.com/office/officeart/2009/3/layout/RandomtoResultProcess"/>
    <dgm:cxn modelId="{312D2ED3-5429-4E56-8AC1-B8BCE55A3905}" type="presParOf" srcId="{2B3EBDAB-BDF1-47BD-8593-783D35ABB371}" destId="{25D8472E-1721-4399-B47D-270A95069924}" srcOrd="0" destOrd="0" presId="urn:microsoft.com/office/officeart/2009/3/layout/RandomtoResultProcess"/>
    <dgm:cxn modelId="{22594B3F-7CC2-4AEA-A536-6FFD514ADC6F}" type="presParOf" srcId="{2B3EBDAB-BDF1-47BD-8593-783D35ABB371}" destId="{DC9B98C1-421E-4A30-8373-25CCBC18AF7A}" srcOrd="1" destOrd="0" presId="urn:microsoft.com/office/officeart/2009/3/layout/RandomtoResultProcess"/>
    <dgm:cxn modelId="{6C4D9E51-8D67-4CC5-A624-87C82315AC41}" type="presParOf" srcId="{50BA39C4-00B7-49A6-B2D8-41FB5CFFE64F}" destId="{DAF303B4-5C01-462F-BD48-BD27086F8985}" srcOrd="4" destOrd="0" presId="urn:microsoft.com/office/officeart/2009/3/layout/RandomtoResultProcess"/>
    <dgm:cxn modelId="{3B43CA64-8E5E-4A28-9266-F34BBB2A0EDF}" type="presParOf" srcId="{DAF303B4-5C01-462F-BD48-BD27086F8985}" destId="{663BBA96-B17E-4C42-8B67-C612AE9102C0}" srcOrd="0" destOrd="0" presId="urn:microsoft.com/office/officeart/2009/3/layout/RandomtoResultProcess"/>
    <dgm:cxn modelId="{0A9A6A95-67A6-4C3E-8082-96095CF418BC}" type="presParOf" srcId="{DAF303B4-5C01-462F-BD48-BD27086F8985}" destId="{C449CAEC-DCBD-4318-99B9-3A3897E0C8F5}" srcOrd="1" destOrd="0" presId="urn:microsoft.com/office/officeart/2009/3/layout/RandomtoResultProcess"/>
    <dgm:cxn modelId="{EEC3DE9F-BBDF-43BD-87C0-3993F535A539}" type="presParOf" srcId="{DAF303B4-5C01-462F-BD48-BD27086F8985}" destId="{7B765FAA-F879-4B13-AD52-20B1B8BC0C2C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87642-5F6E-4ADA-9963-E1B800695BB9}">
      <dsp:nvSpPr>
        <dsp:cNvPr id="0" name=""/>
        <dsp:cNvSpPr/>
      </dsp:nvSpPr>
      <dsp:spPr>
        <a:xfrm>
          <a:off x="644723" y="0"/>
          <a:ext cx="7306865" cy="4162425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B88F9F0-69D6-4B25-8485-FB3B09EE7C53}">
      <dsp:nvSpPr>
        <dsp:cNvPr id="0" name=""/>
        <dsp:cNvSpPr/>
      </dsp:nvSpPr>
      <dsp:spPr>
        <a:xfrm>
          <a:off x="9234" y="1248727"/>
          <a:ext cx="2766937" cy="1664970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1. Analyzing the IT Landscape</a:t>
          </a:r>
        </a:p>
      </dsp:txBody>
      <dsp:txXfrm>
        <a:off x="90511" y="1330004"/>
        <a:ext cx="2604383" cy="1502416"/>
      </dsp:txXfrm>
    </dsp:sp>
    <dsp:sp modelId="{264A47F4-D700-4AC3-9740-23DF28CAEF06}">
      <dsp:nvSpPr>
        <dsp:cNvPr id="0" name=""/>
        <dsp:cNvSpPr/>
      </dsp:nvSpPr>
      <dsp:spPr>
        <a:xfrm>
          <a:off x="2914687" y="1248727"/>
          <a:ext cx="2766937" cy="1664970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Highlighting Specific/New IT Areas/Interventions/Solutions</a:t>
          </a:r>
        </a:p>
      </dsp:txBody>
      <dsp:txXfrm>
        <a:off x="2995964" y="1330004"/>
        <a:ext cx="2604383" cy="1502416"/>
      </dsp:txXfrm>
    </dsp:sp>
    <dsp:sp modelId="{291B45D1-4CE3-4062-B05A-CA85D5C8BBB5}">
      <dsp:nvSpPr>
        <dsp:cNvPr id="0" name=""/>
        <dsp:cNvSpPr/>
      </dsp:nvSpPr>
      <dsp:spPr>
        <a:xfrm>
          <a:off x="5820139" y="1248727"/>
          <a:ext cx="2766937" cy="1664970"/>
        </a:xfrm>
        <a:prstGeom prst="roundRect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Proposing Suitable GUID to cover audit requirement for a specific IT Area/Intervention/Solution</a:t>
          </a:r>
        </a:p>
      </dsp:txBody>
      <dsp:txXfrm>
        <a:off x="5901416" y="1330004"/>
        <a:ext cx="2604383" cy="15024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48F5E6-9624-44B6-A5C2-2B045D2DF23B}">
      <dsp:nvSpPr>
        <dsp:cNvPr id="0" name=""/>
        <dsp:cNvSpPr/>
      </dsp:nvSpPr>
      <dsp:spPr>
        <a:xfrm>
          <a:off x="790783" y="787246"/>
          <a:ext cx="2279602" cy="7512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Specific IT Tools/Solutions</a:t>
          </a:r>
        </a:p>
      </dsp:txBody>
      <dsp:txXfrm>
        <a:off x="790783" y="787246"/>
        <a:ext cx="2279602" cy="751232"/>
      </dsp:txXfrm>
    </dsp:sp>
    <dsp:sp modelId="{B45D2785-4B00-4FC4-8061-42D2C3583B50}">
      <dsp:nvSpPr>
        <dsp:cNvPr id="0" name=""/>
        <dsp:cNvSpPr/>
      </dsp:nvSpPr>
      <dsp:spPr>
        <a:xfrm>
          <a:off x="790783" y="2396458"/>
          <a:ext cx="2279602" cy="1407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 An IT Area</a:t>
          </a:r>
        </a:p>
      </dsp:txBody>
      <dsp:txXfrm>
        <a:off x="790783" y="2396458"/>
        <a:ext cx="2279602" cy="1407444"/>
      </dsp:txXfrm>
    </dsp:sp>
    <dsp:sp modelId="{A53ABAA7-45D8-4372-9C0C-FCB7F9BCE265}">
      <dsp:nvSpPr>
        <dsp:cNvPr id="0" name=""/>
        <dsp:cNvSpPr/>
      </dsp:nvSpPr>
      <dsp:spPr>
        <a:xfrm>
          <a:off x="788193" y="583889"/>
          <a:ext cx="181332" cy="18133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52FAB0C-2AE1-4CF5-B595-FE049665E808}">
      <dsp:nvSpPr>
        <dsp:cNvPr id="0" name=""/>
        <dsp:cNvSpPr/>
      </dsp:nvSpPr>
      <dsp:spPr>
        <a:xfrm>
          <a:off x="915125" y="330024"/>
          <a:ext cx="181332" cy="18133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83ED811-86DC-498B-B244-575F7C63CC2C}">
      <dsp:nvSpPr>
        <dsp:cNvPr id="0" name=""/>
        <dsp:cNvSpPr/>
      </dsp:nvSpPr>
      <dsp:spPr>
        <a:xfrm>
          <a:off x="1219763" y="380797"/>
          <a:ext cx="284950" cy="28495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EA29316-5E2B-4C31-8913-CB8DA6FABFD5}">
      <dsp:nvSpPr>
        <dsp:cNvPr id="0" name=""/>
        <dsp:cNvSpPr/>
      </dsp:nvSpPr>
      <dsp:spPr>
        <a:xfrm>
          <a:off x="1473628" y="101545"/>
          <a:ext cx="181332" cy="18133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E891915-20D3-455D-9C51-7853E4ED16EA}">
      <dsp:nvSpPr>
        <dsp:cNvPr id="0" name=""/>
        <dsp:cNvSpPr/>
      </dsp:nvSpPr>
      <dsp:spPr>
        <a:xfrm>
          <a:off x="1803653" y="0"/>
          <a:ext cx="181332" cy="18133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14E4EFC-66DB-414D-8351-9F988A6CE0E1}">
      <dsp:nvSpPr>
        <dsp:cNvPr id="0" name=""/>
        <dsp:cNvSpPr/>
      </dsp:nvSpPr>
      <dsp:spPr>
        <a:xfrm>
          <a:off x="2209836" y="177705"/>
          <a:ext cx="181332" cy="18133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EFEB98F-691D-40DF-B178-DE0C8FAEB299}">
      <dsp:nvSpPr>
        <dsp:cNvPr id="0" name=""/>
        <dsp:cNvSpPr/>
      </dsp:nvSpPr>
      <dsp:spPr>
        <a:xfrm>
          <a:off x="2463701" y="304637"/>
          <a:ext cx="284950" cy="28495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F98A45F-31AD-4F79-A540-983B35E8CAC6}">
      <dsp:nvSpPr>
        <dsp:cNvPr id="0" name=""/>
        <dsp:cNvSpPr/>
      </dsp:nvSpPr>
      <dsp:spPr>
        <a:xfrm>
          <a:off x="2819112" y="583889"/>
          <a:ext cx="181332" cy="18133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A0887B9-DC04-47BF-82E3-6E098D2E157B}">
      <dsp:nvSpPr>
        <dsp:cNvPr id="0" name=""/>
        <dsp:cNvSpPr/>
      </dsp:nvSpPr>
      <dsp:spPr>
        <a:xfrm>
          <a:off x="2971431" y="863140"/>
          <a:ext cx="181332" cy="18133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4B19091-4C4F-4F2F-ACC7-D15A43E16D71}">
      <dsp:nvSpPr>
        <dsp:cNvPr id="0" name=""/>
        <dsp:cNvSpPr/>
      </dsp:nvSpPr>
      <dsp:spPr>
        <a:xfrm>
          <a:off x="1651334" y="330024"/>
          <a:ext cx="466282" cy="46628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6835AC-5DDD-4128-8498-A48FE1D03224}">
      <dsp:nvSpPr>
        <dsp:cNvPr id="0" name=""/>
        <dsp:cNvSpPr/>
      </dsp:nvSpPr>
      <dsp:spPr>
        <a:xfrm>
          <a:off x="661261" y="1294710"/>
          <a:ext cx="181332" cy="18133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36F4389-D2BE-4A84-B765-55ACF26C3C24}">
      <dsp:nvSpPr>
        <dsp:cNvPr id="0" name=""/>
        <dsp:cNvSpPr/>
      </dsp:nvSpPr>
      <dsp:spPr>
        <a:xfrm>
          <a:off x="813580" y="1523189"/>
          <a:ext cx="284950" cy="28495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ECCCFC9-48B1-476B-BB5C-0AFCE6908308}">
      <dsp:nvSpPr>
        <dsp:cNvPr id="0" name=""/>
        <dsp:cNvSpPr/>
      </dsp:nvSpPr>
      <dsp:spPr>
        <a:xfrm>
          <a:off x="1194377" y="1726281"/>
          <a:ext cx="414473" cy="41447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E926A06-EE11-4708-A30D-453C832BAC6E}">
      <dsp:nvSpPr>
        <dsp:cNvPr id="0" name=""/>
        <dsp:cNvSpPr/>
      </dsp:nvSpPr>
      <dsp:spPr>
        <a:xfrm>
          <a:off x="1727493" y="2056305"/>
          <a:ext cx="181332" cy="18133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D7DA6C3-D2E3-4D60-9E3E-5A1EF0BA4E41}">
      <dsp:nvSpPr>
        <dsp:cNvPr id="0" name=""/>
        <dsp:cNvSpPr/>
      </dsp:nvSpPr>
      <dsp:spPr>
        <a:xfrm>
          <a:off x="1829039" y="1726281"/>
          <a:ext cx="284950" cy="284950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4BB74C7-1240-49CF-80BC-A4D55F3BBBD6}">
      <dsp:nvSpPr>
        <dsp:cNvPr id="0" name=""/>
        <dsp:cNvSpPr/>
      </dsp:nvSpPr>
      <dsp:spPr>
        <a:xfrm>
          <a:off x="2082904" y="2081692"/>
          <a:ext cx="181332" cy="18133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CF18A1E-CFA9-45DC-A216-38D8055D6AA7}">
      <dsp:nvSpPr>
        <dsp:cNvPr id="0" name=""/>
        <dsp:cNvSpPr/>
      </dsp:nvSpPr>
      <dsp:spPr>
        <a:xfrm>
          <a:off x="2311382" y="1675508"/>
          <a:ext cx="414473" cy="41447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FF00035-8754-46F6-9544-BD10D2A2BC01}">
      <dsp:nvSpPr>
        <dsp:cNvPr id="0" name=""/>
        <dsp:cNvSpPr/>
      </dsp:nvSpPr>
      <dsp:spPr>
        <a:xfrm>
          <a:off x="2869885" y="1573962"/>
          <a:ext cx="284950" cy="28495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E0F7111-D51D-4F95-B1A1-60941679AD8A}">
      <dsp:nvSpPr>
        <dsp:cNvPr id="0" name=""/>
        <dsp:cNvSpPr/>
      </dsp:nvSpPr>
      <dsp:spPr>
        <a:xfrm>
          <a:off x="3154835" y="380375"/>
          <a:ext cx="836858" cy="1597654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5D8472E-1721-4399-B47D-270A95069924}">
      <dsp:nvSpPr>
        <dsp:cNvPr id="0" name=""/>
        <dsp:cNvSpPr/>
      </dsp:nvSpPr>
      <dsp:spPr>
        <a:xfrm>
          <a:off x="3839538" y="380375"/>
          <a:ext cx="836858" cy="1597654"/>
        </a:xfrm>
        <a:prstGeom prst="chevron">
          <a:avLst>
            <a:gd name="adj" fmla="val 6231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63BBA96-B17E-4C42-8B67-C612AE9102C0}">
      <dsp:nvSpPr>
        <dsp:cNvPr id="0" name=""/>
        <dsp:cNvSpPr/>
      </dsp:nvSpPr>
      <dsp:spPr>
        <a:xfrm>
          <a:off x="4847572" y="267033"/>
          <a:ext cx="1939990" cy="1939990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Audit Requirements</a:t>
          </a:r>
        </a:p>
      </dsp:txBody>
      <dsp:txXfrm>
        <a:off x="5131677" y="551138"/>
        <a:ext cx="1371780" cy="1371780"/>
      </dsp:txXfrm>
    </dsp:sp>
    <dsp:sp modelId="{C449CAEC-DCBD-4318-99B9-3A3897E0C8F5}">
      <dsp:nvSpPr>
        <dsp:cNvPr id="0" name=""/>
        <dsp:cNvSpPr/>
      </dsp:nvSpPr>
      <dsp:spPr>
        <a:xfrm>
          <a:off x="4676397" y="2396458"/>
          <a:ext cx="2282341" cy="1407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Analysis &amp; Usage of the IT Area's manifestations </a:t>
          </a:r>
          <a:endParaRPr lang="en-US" sz="2500" kern="1200"/>
        </a:p>
      </dsp:txBody>
      <dsp:txXfrm>
        <a:off x="4676397" y="2396458"/>
        <a:ext cx="2282341" cy="14074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D2563-636C-4188-BD59-CD5E28A28FE6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C5679-503B-49B1-B7EC-E42DB2B99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48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6F7A1-31D4-42DA-8541-C29AF7E778B7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A5FED-0178-47DB-A56A-597206258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96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A5FED-0178-47DB-A56A-5972062582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40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A5FED-0178-47DB-A56A-59720625824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06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A5FED-0178-47DB-A56A-59720625824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73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807046" y="-8467"/>
              <a:ext cx="2381780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28</a:t>
            </a:r>
            <a:r>
              <a:rPr lang="en-US" baseline="30000" dirty="0" smtClean="0"/>
              <a:t>TH</a:t>
            </a:r>
            <a:r>
              <a:rPr lang="en-US" dirty="0" smtClean="0"/>
              <a:t> INTOSAI WGITA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074" y="63504"/>
            <a:ext cx="963389" cy="94387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199" y="42204"/>
            <a:ext cx="2638425" cy="676275"/>
          </a:xfrm>
          <a:prstGeom prst="rect">
            <a:avLst/>
          </a:prstGeom>
          <a:effectLst>
            <a:glow>
              <a:schemeClr val="tx2">
                <a:lumMod val="40000"/>
                <a:lumOff val="60000"/>
                <a:alpha val="66000"/>
              </a:schemeClr>
            </a:glow>
            <a:reflection endPos="0" dir="5400000" sy="-100000" algn="bl" rotWithShape="0"/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311833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65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3633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51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0496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59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64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90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01965"/>
            <a:ext cx="8596668" cy="13208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>
                    <a:lumMod val="85000"/>
                    <a:lumOff val="15000"/>
                  </a:schemeClr>
                </a:solidFill>
                <a:latin typeface="Calibri (Headings)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44983"/>
            <a:ext cx="8596668" cy="4161504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q"/>
              <a:defRPr sz="2600">
                <a:solidFill>
                  <a:schemeClr val="tx1">
                    <a:lumMod val="85000"/>
                    <a:lumOff val="15000"/>
                  </a:schemeClr>
                </a:solidFill>
                <a:latin typeface="Calibri (Body)"/>
              </a:defRPr>
            </a:lvl1pPr>
            <a:lvl2pPr marL="742950" indent="-285750">
              <a:buFont typeface="Wingdings" panose="05000000000000000000" pitchFamily="2" charset="2"/>
              <a:buChar char="q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Calibri (Body)"/>
              </a:defRPr>
            </a:lvl2pPr>
            <a:lvl3pPr marL="1143000" indent="-228600">
              <a:buFont typeface="Wingdings" panose="05000000000000000000" pitchFamily="2" charset="2"/>
              <a:buChar char="q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alibri (Body)"/>
              </a:defRPr>
            </a:lvl3pPr>
            <a:lvl4pPr marL="1600200" indent="-228600">
              <a:buFont typeface="Wingdings" panose="05000000000000000000" pitchFamily="2" charset="2"/>
              <a:buChar char="q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alibri (Body)"/>
              </a:defRPr>
            </a:lvl4pPr>
            <a:lvl5pPr marL="2057400" indent="-228600">
              <a:buFont typeface="Wingdings" panose="05000000000000000000" pitchFamily="2" charset="2"/>
              <a:buChar char="q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alibri (Body)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28</a:t>
            </a:r>
            <a:r>
              <a:rPr lang="en-US" baseline="30000" dirty="0" smtClean="0"/>
              <a:t>TH</a:t>
            </a:r>
            <a:r>
              <a:rPr lang="en-US" dirty="0" smtClean="0"/>
              <a:t> INTOSAI WGITA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1" i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anose="02020502060506020403" pitchFamily="18" charset="0"/>
                <a:cs typeface="Calibri" panose="020F0502020204030204" pitchFamily="34" charset="0"/>
              </a:defRPr>
            </a:lvl1pPr>
          </a:lstStyle>
          <a:p>
            <a:fld id="{B37A974C-BEC5-4901-8993-1FF6819B4BC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4" y="42204"/>
            <a:ext cx="963389" cy="9438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199" y="42204"/>
            <a:ext cx="2638425" cy="676275"/>
          </a:xfrm>
          <a:prstGeom prst="rect">
            <a:avLst/>
          </a:prstGeom>
          <a:effectLst>
            <a:glow>
              <a:schemeClr val="tx2">
                <a:lumMod val="40000"/>
                <a:lumOff val="60000"/>
                <a:alpha val="66000"/>
              </a:schemeClr>
            </a:glow>
            <a:reflection endPos="0" dir="5400000" sy="-100000" algn="bl" rotWithShape="0"/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61316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4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0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7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0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1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C41D-6F6B-4BDB-86CC-AFB60B1CE5B0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28</a:t>
            </a:r>
            <a:r>
              <a:rPr lang="en-US" baseline="30000" dirty="0" smtClean="0"/>
              <a:t>TH</a:t>
            </a:r>
            <a:r>
              <a:rPr lang="en-US" dirty="0" smtClean="0"/>
              <a:t> INTOSAI WGITA Meeting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0" i="0">
                <a:solidFill>
                  <a:schemeClr val="tx1"/>
                </a:solidFill>
                <a:latin typeface="Adobe Garamond Pro"/>
              </a:defRPr>
            </a:lvl1pPr>
          </a:lstStyle>
          <a:p>
            <a:fld id="{B37A974C-BEC5-4901-8993-1FF6819B4B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6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807046" y="-8467"/>
              <a:ext cx="2381780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3C41D-6F6B-4BDB-86CC-AFB60B1CE5B0}" type="datetimeFigureOut">
              <a:rPr lang="en-US" smtClean="0"/>
              <a:t>3/24/2019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28</a:t>
            </a:r>
            <a:r>
              <a:rPr lang="en-US" baseline="30000" dirty="0" smtClean="0"/>
              <a:t>TH</a:t>
            </a:r>
            <a:r>
              <a:rPr lang="en-US" dirty="0" smtClean="0"/>
              <a:t> INTOSAI WGITA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37A974C-BEC5-4901-8993-1FF6819B4BC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265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Calibri (Headings)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6" y="1596980"/>
            <a:ext cx="8049057" cy="2498501"/>
          </a:xfrm>
        </p:spPr>
        <p:txBody>
          <a:bodyPr/>
          <a:lstStyle/>
          <a:p>
            <a:pPr algn="ctr">
              <a:spcBef>
                <a:spcPts val="50"/>
              </a:spcBef>
              <a:spcAft>
                <a:spcPts val="50"/>
              </a:spcAft>
            </a:pP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(Headings)"/>
              </a:rPr>
              <a:t>Final Project Report </a:t>
            </a:r>
            <a:b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(Headings)"/>
              </a:rPr>
            </a:b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(Headings)"/>
              </a:rPr>
              <a:t>– </a:t>
            </a:r>
            <a:b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(Headings)"/>
              </a:rPr>
            </a:b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 (Headings)"/>
              </a:rPr>
              <a:t>“Roadmap for development of future GUIDs in the 5100 Series”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Calibri (Headings)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450079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Calibri (Body)"/>
              </a:rPr>
              <a:t>Presentation </a:t>
            </a:r>
            <a:r>
              <a:rPr lang="en-US" sz="2800" dirty="0">
                <a:latin typeface="Calibri (Body)"/>
              </a:rPr>
              <a:t>by</a:t>
            </a:r>
          </a:p>
          <a:p>
            <a:pPr algn="ctr"/>
            <a:r>
              <a:rPr lang="en-US" sz="2800" dirty="0" smtClean="0">
                <a:latin typeface="Calibri (Body)"/>
              </a:rPr>
              <a:t>SAI </a:t>
            </a:r>
            <a:r>
              <a:rPr lang="en-US" sz="2800" dirty="0">
                <a:latin typeface="Calibri (Body)"/>
              </a:rPr>
              <a:t>Pakistan</a:t>
            </a:r>
          </a:p>
          <a:p>
            <a:pPr algn="ctr"/>
            <a:endParaRPr lang="en-US" sz="2800" dirty="0"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424668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Project timeline and </a:t>
            </a:r>
            <a:r>
              <a:rPr lang="en-US" dirty="0" smtClean="0"/>
              <a:t>progress…Contd.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447260"/>
              </p:ext>
            </p:extLst>
          </p:nvPr>
        </p:nvGraphicFramePr>
        <p:xfrm>
          <a:off x="911668" y="2422765"/>
          <a:ext cx="8128000" cy="324450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088128"/>
                <a:gridCol w="30398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Activity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frame – Dates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US" dirty="0" smtClean="0"/>
                        <a:t>Data acquisition and review stages:</a:t>
                      </a:r>
                    </a:p>
                    <a:p>
                      <a:r>
                        <a:rPr lang="en-US" dirty="0" smtClean="0"/>
                        <a:t>Inputs received from SAI Team members</a:t>
                      </a:r>
                      <a:endParaRPr lang="en-US" dirty="0"/>
                    </a:p>
                    <a:p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Analysis done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June to Dec 2017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</a:tr>
              <a:tr h="47590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aseline="0" dirty="0" smtClean="0"/>
                        <a:t>Initial Draft Roadmap prepared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February, 2018</a:t>
                      </a:r>
                      <a:endParaRPr lang="en-US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Initial</a:t>
                      </a:r>
                      <a:r>
                        <a:rPr lang="en-US" baseline="0" dirty="0" smtClean="0"/>
                        <a:t> Draft Roadmap circulated amongst Team members and feed back received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March,</a:t>
                      </a:r>
                      <a:r>
                        <a:rPr lang="en-US" baseline="0" dirty="0" smtClean="0"/>
                        <a:t> 2018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Initial Draft presented at</a:t>
                      </a:r>
                      <a:r>
                        <a:rPr lang="en-US" baseline="0" dirty="0" smtClean="0"/>
                        <a:t> 27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WGITA meeting Sydney 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April, 2018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06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Project timeline and </a:t>
            </a:r>
            <a:r>
              <a:rPr lang="en-US" dirty="0" smtClean="0"/>
              <a:t>progress…Contd.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971627"/>
              </p:ext>
            </p:extLst>
          </p:nvPr>
        </p:nvGraphicFramePr>
        <p:xfrm>
          <a:off x="744241" y="2010642"/>
          <a:ext cx="8128000" cy="42113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088128"/>
                <a:gridCol w="30398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Activity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frame – Dates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US" dirty="0" smtClean="0"/>
                        <a:t>Draft Modified:</a:t>
                      </a:r>
                    </a:p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. of proposed GUIDs titles reduced from </a:t>
                      </a:r>
                      <a:r>
                        <a:rPr lang="en-US" sz="2000" b="1" baseline="0" dirty="0" smtClean="0"/>
                        <a:t>15</a:t>
                      </a:r>
                      <a:r>
                        <a:rPr lang="en-US" baseline="0" dirty="0" smtClean="0"/>
                        <a:t> to </a:t>
                      </a:r>
                      <a:r>
                        <a:rPr lang="en-US" sz="2000" b="1" baseline="0" dirty="0" smtClean="0"/>
                        <a:t>08</a:t>
                      </a:r>
                      <a:endParaRPr lang="en-US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2018</a:t>
                      </a:r>
                    </a:p>
                  </a:txBody>
                  <a:tcPr/>
                </a:tc>
              </a:tr>
              <a:tr h="47590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Draft revised and prepared</a:t>
                      </a:r>
                      <a:r>
                        <a:rPr lang="en-US" baseline="0" dirty="0" smtClean="0"/>
                        <a:t> based on inputs from team members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to November 2018</a:t>
                      </a:r>
                      <a:endParaRPr lang="en-US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Draft circulated amongst team members for final suggestions and scrutiny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December 2018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Input on the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Draft received from team members and final report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prepared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December</a:t>
                      </a:r>
                      <a:r>
                        <a:rPr lang="en-US" baseline="0" dirty="0" smtClean="0"/>
                        <a:t> 2018 &amp; January 2019</a:t>
                      </a:r>
                      <a:endParaRPr lang="en-US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Final</a:t>
                      </a:r>
                      <a:r>
                        <a:rPr lang="en-US" baseline="0" dirty="0" smtClean="0"/>
                        <a:t> report submitted to WGITA Chair for approval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 Feb- 2019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75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496058"/>
            <a:ext cx="8596667" cy="5667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5. Overview of the Roadmap document</a:t>
            </a:r>
            <a:endParaRPr lang="en-US" dirty="0"/>
          </a:p>
        </p:txBody>
      </p:sp>
      <p:sp>
        <p:nvSpPr>
          <p:cNvPr id="20" name="Picture Placeholder 19"/>
          <p:cNvSpPr>
            <a:spLocks noGrp="1"/>
          </p:cNvSpPr>
          <p:nvPr>
            <p:ph type="pic" idx="1"/>
          </p:nvPr>
        </p:nvSpPr>
        <p:spPr/>
      </p:sp>
      <p:sp>
        <p:nvSpPr>
          <p:cNvPr id="21" name="Text Placeholder 20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337877" cy="67402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106" y="246240"/>
            <a:ext cx="7820025" cy="456247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z="1600" i="1" smtClean="0"/>
              <a:pPr/>
              <a:t>12</a:t>
            </a:fld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116900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Overview -- Roadmap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Roadmap document outlines its objectives and intended purpose.</a:t>
            </a:r>
          </a:p>
          <a:p>
            <a:r>
              <a:rPr lang="en-US" dirty="0" smtClean="0"/>
              <a:t>It highlights the need for development of a roadmap.</a:t>
            </a:r>
          </a:p>
          <a:p>
            <a:r>
              <a:rPr lang="en-US" dirty="0" smtClean="0"/>
              <a:t>It highlights how the globalized IT environment is effecting Auditing techniques and practices.</a:t>
            </a:r>
          </a:p>
          <a:p>
            <a:r>
              <a:rPr lang="en-US" dirty="0" smtClean="0"/>
              <a:t>The “structure” for development of the roadmap is defined </a:t>
            </a:r>
            <a:r>
              <a:rPr lang="en-US" i="1" dirty="0" smtClean="0"/>
              <a:t>(fig on next slide)</a:t>
            </a:r>
          </a:p>
          <a:p>
            <a:r>
              <a:rPr lang="en-US" dirty="0" smtClean="0"/>
              <a:t>It is developed as a “live document” to be reviewed periodically.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43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Roadmap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686509"/>
              </p:ext>
            </p:extLst>
          </p:nvPr>
        </p:nvGraphicFramePr>
        <p:xfrm>
          <a:off x="677863" y="2244725"/>
          <a:ext cx="8596312" cy="4162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452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…continued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the “Broad Contours of todays IT landscape”  have been defined.</a:t>
            </a:r>
          </a:p>
          <a:p>
            <a:r>
              <a:rPr lang="en-US" dirty="0" smtClean="0"/>
              <a:t>Co-relation between different IT areas highlighted.</a:t>
            </a:r>
          </a:p>
          <a:p>
            <a:r>
              <a:rPr lang="en-US" dirty="0" smtClean="0"/>
              <a:t>Then a “linkage” is developed between the IT landscape and IT Audit requirements.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500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Linkage Between an IT Area and Audit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46330185"/>
              </p:ext>
            </p:extLst>
          </p:nvPr>
        </p:nvGraphicFramePr>
        <p:xfrm>
          <a:off x="999744" y="2414016"/>
          <a:ext cx="7620000" cy="3803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lus 5"/>
          <p:cNvSpPr/>
          <p:nvPr/>
        </p:nvSpPr>
        <p:spPr>
          <a:xfrm>
            <a:off x="8009953" y="2945321"/>
            <a:ext cx="1085279" cy="1126807"/>
          </a:xfrm>
          <a:prstGeom prst="mathPlus">
            <a:avLst/>
          </a:prstGeom>
          <a:solidFill>
            <a:srgbClr val="0070C0"/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3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…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08 Subjects </a:t>
            </a:r>
            <a:r>
              <a:rPr lang="en-US" dirty="0"/>
              <a:t>proposed for the development of future GUIDs’ in IT </a:t>
            </a:r>
            <a:r>
              <a:rPr lang="en-US" dirty="0" smtClean="0"/>
              <a:t>Auditing.</a:t>
            </a:r>
            <a:endParaRPr lang="en-US" dirty="0"/>
          </a:p>
          <a:p>
            <a:r>
              <a:rPr lang="en-US" dirty="0" smtClean="0"/>
              <a:t>Lastly additional submissions for future WGITA work have been added.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5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 (Headings)"/>
              </a:rPr>
              <a:t>5.1 Proposed subjects for future GUIDs</a:t>
            </a:r>
            <a:endParaRPr lang="en-US" dirty="0">
              <a:solidFill>
                <a:schemeClr val="tx1"/>
              </a:solidFill>
              <a:latin typeface="Calibri (Headings)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z="1600" i="1" smtClean="0">
                <a:solidFill>
                  <a:schemeClr val="tx1"/>
                </a:solidFill>
                <a:latin typeface="Adobe Garamond Pro"/>
              </a:rPr>
              <a:t>18</a:t>
            </a:fld>
            <a:endParaRPr lang="en-US" sz="1600" i="1" dirty="0">
              <a:solidFill>
                <a:schemeClr val="tx1"/>
              </a:solidFill>
              <a:latin typeface="Adobe Garamond Pro"/>
            </a:endParaRPr>
          </a:p>
        </p:txBody>
      </p:sp>
    </p:spTree>
    <p:extLst>
      <p:ext uri="{BB962C8B-B14F-4D97-AF65-F5344CB8AC3E}">
        <p14:creationId xmlns:p14="http://schemas.microsoft.com/office/powerpoint/2010/main" val="241311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01965"/>
            <a:ext cx="8596668" cy="2130632"/>
          </a:xfrm>
        </p:spPr>
        <p:txBody>
          <a:bodyPr>
            <a:normAutofit fontScale="90000"/>
          </a:bodyPr>
          <a:lstStyle/>
          <a:p>
            <a:r>
              <a:rPr lang="en-US" dirty="0"/>
              <a:t>Enhanced-Level Guidance On Audit Of IT Management Functions Including IT Governance, Contract Management And </a:t>
            </a:r>
            <a:r>
              <a:rPr lang="en-US" dirty="0" smtClean="0"/>
              <a:t>Sustainability – </a:t>
            </a:r>
            <a:r>
              <a:rPr lang="en-US" i="1" dirty="0" smtClean="0"/>
              <a:t>GUID 01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232597"/>
            <a:ext cx="8596668" cy="3173890"/>
          </a:xfrm>
        </p:spPr>
        <p:txBody>
          <a:bodyPr/>
          <a:lstStyle/>
          <a:p>
            <a:r>
              <a:rPr lang="en-US" dirty="0" smtClean="0"/>
              <a:t>The GUID </a:t>
            </a:r>
            <a:r>
              <a:rPr lang="en-US" dirty="0"/>
              <a:t>embodies a more in-depth and dynamic review of IT management </a:t>
            </a:r>
            <a:r>
              <a:rPr lang="en-US" dirty="0" smtClean="0"/>
              <a:t>functions</a:t>
            </a:r>
          </a:p>
          <a:p>
            <a:r>
              <a:rPr lang="en-US" dirty="0"/>
              <a:t>More enhanced level checklist and guiding </a:t>
            </a:r>
            <a:r>
              <a:rPr lang="en-US" dirty="0" smtClean="0"/>
              <a:t>techniques</a:t>
            </a:r>
          </a:p>
          <a:p>
            <a:r>
              <a:rPr lang="en-US" dirty="0"/>
              <a:t>M</a:t>
            </a:r>
            <a:r>
              <a:rPr lang="en-US" dirty="0" smtClean="0"/>
              <a:t>ain </a:t>
            </a:r>
            <a:r>
              <a:rPr lang="en-US" dirty="0"/>
              <a:t>subjects </a:t>
            </a:r>
            <a:r>
              <a:rPr lang="en-US" dirty="0" smtClean="0"/>
              <a:t>would </a:t>
            </a:r>
            <a:r>
              <a:rPr lang="en-US" dirty="0"/>
              <a:t>be IT governance, IT contract management and IS sustainability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493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43458"/>
            <a:ext cx="8596668" cy="388077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Project Background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Project Team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Roadmap Document -- 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Project timeline and progress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Overview of the Final Roadmap Document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Additional Submissions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Proposals before WGITA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39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01965"/>
            <a:ext cx="8596668" cy="2130632"/>
          </a:xfrm>
        </p:spPr>
        <p:txBody>
          <a:bodyPr>
            <a:normAutofit fontScale="90000"/>
          </a:bodyPr>
          <a:lstStyle/>
          <a:p>
            <a:r>
              <a:rPr lang="en-US" dirty="0"/>
              <a:t>Enhanced-Level Guidance On Audit Of IT Management Functions Including IT Governance, Contract Management And </a:t>
            </a:r>
            <a:r>
              <a:rPr lang="en-US" dirty="0" smtClean="0"/>
              <a:t>Sustainability – </a:t>
            </a:r>
            <a:r>
              <a:rPr lang="en-US" i="1" dirty="0" smtClean="0"/>
              <a:t>GUID 01 …Contd.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232597"/>
            <a:ext cx="8596668" cy="3173890"/>
          </a:xfrm>
        </p:spPr>
        <p:txBody>
          <a:bodyPr>
            <a:normAutofit/>
          </a:bodyPr>
          <a:lstStyle/>
          <a:p>
            <a:r>
              <a:rPr lang="en-US" dirty="0" smtClean="0"/>
              <a:t>The GUID </a:t>
            </a:r>
            <a:r>
              <a:rPr lang="en-US" dirty="0"/>
              <a:t>may also be viewed from a long term perspective.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technological solutions </a:t>
            </a:r>
            <a:r>
              <a:rPr lang="en-US" dirty="0" smtClean="0"/>
              <a:t>evolve, demand </a:t>
            </a:r>
            <a:r>
              <a:rPr lang="en-US" dirty="0"/>
              <a:t>for more current </a:t>
            </a:r>
            <a:r>
              <a:rPr lang="en-US" dirty="0" smtClean="0"/>
              <a:t>IT techniques in subject areas would lead to changing audit assurance requirements</a:t>
            </a:r>
          </a:p>
          <a:p>
            <a:r>
              <a:rPr lang="en-US" dirty="0" smtClean="0"/>
              <a:t>Hence </a:t>
            </a:r>
            <a:r>
              <a:rPr lang="en-US" dirty="0"/>
              <a:t>this GUID after its initial version </a:t>
            </a:r>
            <a:r>
              <a:rPr lang="en-US" dirty="0" smtClean="0"/>
              <a:t>could </a:t>
            </a:r>
            <a:r>
              <a:rPr lang="en-US" dirty="0"/>
              <a:t>be an apt case for future revisions as well.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6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on Performance Evaluation Of IT </a:t>
            </a:r>
            <a:r>
              <a:rPr lang="en-US" dirty="0" smtClean="0"/>
              <a:t>Systems – </a:t>
            </a:r>
            <a:r>
              <a:rPr lang="en-US" i="1" dirty="0" smtClean="0"/>
              <a:t>GUID 02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would </a:t>
            </a:r>
            <a:r>
              <a:rPr lang="en-US" dirty="0"/>
              <a:t>enable the auditor to formulate basic </a:t>
            </a:r>
            <a:r>
              <a:rPr lang="en-US" dirty="0" smtClean="0"/>
              <a:t>KPIs to </a:t>
            </a:r>
            <a:r>
              <a:rPr lang="en-US" dirty="0"/>
              <a:t>gauge the overall performance of an Information </a:t>
            </a:r>
            <a:r>
              <a:rPr lang="en-US" dirty="0" smtClean="0"/>
              <a:t>System (IS)</a:t>
            </a:r>
          </a:p>
          <a:p>
            <a:r>
              <a:rPr lang="en-US" dirty="0" smtClean="0"/>
              <a:t>It would enable Quantitative </a:t>
            </a:r>
            <a:r>
              <a:rPr lang="en-US" dirty="0"/>
              <a:t>analysis on the </a:t>
            </a:r>
            <a:r>
              <a:rPr lang="en-US" dirty="0" smtClean="0"/>
              <a:t>performance of an IS</a:t>
            </a:r>
          </a:p>
          <a:p>
            <a:r>
              <a:rPr lang="en-US" dirty="0" smtClean="0"/>
              <a:t>It would cover all IS aspects from design, to implementation, HR, economy and outcomes etc.</a:t>
            </a:r>
          </a:p>
          <a:p>
            <a:r>
              <a:rPr lang="en-US" dirty="0" smtClean="0"/>
              <a:t>It would facilitate </a:t>
            </a:r>
            <a:r>
              <a:rPr lang="en-US" dirty="0"/>
              <a:t>the Performance Audit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2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Guidance on Cloud Computing </a:t>
            </a:r>
            <a:r>
              <a:rPr lang="en-US" dirty="0" smtClean="0"/>
              <a:t>Audit – </a:t>
            </a:r>
            <a:r>
              <a:rPr lang="en-US" i="1" dirty="0" smtClean="0"/>
              <a:t>GUID 03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would </a:t>
            </a:r>
            <a:r>
              <a:rPr lang="en-US" dirty="0"/>
              <a:t>deal with the specific subject of Cloud Computing, its various forms and models. </a:t>
            </a:r>
            <a:endParaRPr lang="en-US" dirty="0" smtClean="0"/>
          </a:p>
          <a:p>
            <a:r>
              <a:rPr lang="en-US" dirty="0" smtClean="0"/>
              <a:t>Guide the </a:t>
            </a:r>
            <a:r>
              <a:rPr lang="en-US" dirty="0"/>
              <a:t>auditor to review the cloud computing </a:t>
            </a:r>
            <a:r>
              <a:rPr lang="en-US" dirty="0" smtClean="0"/>
              <a:t>solutions along </a:t>
            </a:r>
            <a:r>
              <a:rPr lang="en-US" dirty="0"/>
              <a:t>parameters such as, reliability, sustainability, security etc. </a:t>
            </a:r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ould </a:t>
            </a:r>
            <a:r>
              <a:rPr lang="en-US" dirty="0"/>
              <a:t>address each </a:t>
            </a:r>
            <a:r>
              <a:rPr lang="en-US" dirty="0" smtClean="0"/>
              <a:t>model </a:t>
            </a:r>
            <a:r>
              <a:rPr lang="en-US" dirty="0"/>
              <a:t>of cloud computing </a:t>
            </a:r>
            <a:r>
              <a:rPr lang="en-US" dirty="0" smtClean="0"/>
              <a:t>covering the risks </a:t>
            </a:r>
            <a:r>
              <a:rPr lang="en-US" dirty="0"/>
              <a:t>and control measures </a:t>
            </a:r>
            <a:r>
              <a:rPr lang="en-US" dirty="0" smtClean="0"/>
              <a:t>related to </a:t>
            </a:r>
            <a:r>
              <a:rPr lang="en-US" dirty="0"/>
              <a:t>each model.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62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on Big Data </a:t>
            </a:r>
            <a:r>
              <a:rPr lang="en-US" dirty="0" smtClean="0"/>
              <a:t>Audit – </a:t>
            </a:r>
            <a:r>
              <a:rPr lang="en-US" i="1" dirty="0" smtClean="0"/>
              <a:t>GUID 04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would </a:t>
            </a:r>
            <a:r>
              <a:rPr lang="en-US" dirty="0"/>
              <a:t>deal exclusively with the subject of Big Data </a:t>
            </a:r>
            <a:r>
              <a:rPr lang="en-US" dirty="0" smtClean="0"/>
              <a:t>audit</a:t>
            </a:r>
          </a:p>
          <a:p>
            <a:r>
              <a:rPr lang="en-US" dirty="0" smtClean="0"/>
              <a:t>It would highlight </a:t>
            </a:r>
            <a:r>
              <a:rPr lang="en-US" dirty="0"/>
              <a:t>the different features of Big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It would provide guidance on how </a:t>
            </a:r>
            <a:r>
              <a:rPr lang="en-US" dirty="0"/>
              <a:t>the auditor </a:t>
            </a:r>
            <a:r>
              <a:rPr lang="en-US" dirty="0" smtClean="0"/>
              <a:t>may </a:t>
            </a:r>
            <a:r>
              <a:rPr lang="en-US" dirty="0"/>
              <a:t>perform Big Data </a:t>
            </a:r>
            <a:r>
              <a:rPr lang="en-US" dirty="0" smtClean="0"/>
              <a:t>analytics</a:t>
            </a:r>
          </a:p>
          <a:p>
            <a:r>
              <a:rPr lang="en-US" dirty="0" smtClean="0"/>
              <a:t>It would provide guidance on </a:t>
            </a:r>
            <a:r>
              <a:rPr lang="en-US" dirty="0"/>
              <a:t>how Big Data evidence can be correlated </a:t>
            </a:r>
            <a:r>
              <a:rPr lang="en-US" dirty="0" smtClean="0"/>
              <a:t>for audit reports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23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Guidance on Audit Of Smart City </a:t>
            </a:r>
            <a:r>
              <a:rPr lang="en-US" dirty="0" smtClean="0"/>
              <a:t>Initiatives – </a:t>
            </a:r>
            <a:r>
              <a:rPr lang="en-US" i="1" dirty="0" smtClean="0"/>
              <a:t>GUID 05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</a:t>
            </a:r>
            <a:r>
              <a:rPr lang="en-US" dirty="0" smtClean="0"/>
              <a:t>mart </a:t>
            </a:r>
            <a:r>
              <a:rPr lang="en-US" dirty="0"/>
              <a:t>city initiatives are </a:t>
            </a:r>
            <a:r>
              <a:rPr lang="en-US" dirty="0" smtClean="0"/>
              <a:t>the </a:t>
            </a:r>
            <a:r>
              <a:rPr lang="en-US" dirty="0"/>
              <a:t>emerging urban </a:t>
            </a:r>
            <a:r>
              <a:rPr lang="en-US" dirty="0" smtClean="0"/>
              <a:t>reality</a:t>
            </a:r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mart </a:t>
            </a:r>
            <a:r>
              <a:rPr lang="en-US" dirty="0"/>
              <a:t>city initiatives are inherently cross-functional and IT </a:t>
            </a:r>
            <a:r>
              <a:rPr lang="en-US" dirty="0" smtClean="0"/>
              <a:t>driven</a:t>
            </a:r>
          </a:p>
          <a:p>
            <a:r>
              <a:rPr lang="en-US" dirty="0" smtClean="0"/>
              <a:t>SDI, </a:t>
            </a:r>
            <a:r>
              <a:rPr lang="en-US" dirty="0"/>
              <a:t>GIS </a:t>
            </a:r>
            <a:r>
              <a:rPr lang="en-US" dirty="0" smtClean="0"/>
              <a:t>applications </a:t>
            </a:r>
            <a:r>
              <a:rPr lang="en-US" dirty="0"/>
              <a:t>and various </a:t>
            </a:r>
            <a:r>
              <a:rPr lang="en-US" dirty="0" err="1" smtClean="0"/>
              <a:t>IoT</a:t>
            </a:r>
            <a:r>
              <a:rPr lang="en-US" dirty="0" smtClean="0"/>
              <a:t> products  are common segments of a smart </a:t>
            </a:r>
            <a:r>
              <a:rPr lang="en-US" dirty="0"/>
              <a:t>city </a:t>
            </a:r>
            <a:r>
              <a:rPr lang="en-US" dirty="0" smtClean="0"/>
              <a:t>solution.</a:t>
            </a:r>
          </a:p>
          <a:p>
            <a:r>
              <a:rPr lang="en-US" dirty="0" smtClean="0"/>
              <a:t>The GUID </a:t>
            </a:r>
            <a:r>
              <a:rPr lang="en-US" dirty="0"/>
              <a:t>would </a:t>
            </a:r>
            <a:r>
              <a:rPr lang="en-US" dirty="0" smtClean="0"/>
              <a:t>address </a:t>
            </a:r>
            <a:r>
              <a:rPr lang="en-US" dirty="0"/>
              <a:t>the broad topic of audit of smart-cities, define its </a:t>
            </a:r>
            <a:r>
              <a:rPr lang="en-US" dirty="0" smtClean="0"/>
              <a:t>contours and </a:t>
            </a:r>
          </a:p>
          <a:p>
            <a:r>
              <a:rPr lang="en-US" dirty="0"/>
              <a:t>p</a:t>
            </a:r>
            <a:r>
              <a:rPr lang="en-US" dirty="0" smtClean="0"/>
              <a:t>rovide guidance </a:t>
            </a:r>
            <a:r>
              <a:rPr lang="en-US" dirty="0"/>
              <a:t>on how to go about auditing a smart-city project.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03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Guidance on The Use And Review Of Artificial Intelligence </a:t>
            </a:r>
            <a:r>
              <a:rPr lang="en-US" dirty="0" smtClean="0"/>
              <a:t>Solutions – </a:t>
            </a:r>
            <a:r>
              <a:rPr lang="en-US" i="1" dirty="0" smtClean="0"/>
              <a:t>GUID 06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here </a:t>
            </a:r>
            <a:r>
              <a:rPr lang="en-US" dirty="0"/>
              <a:t>are two aspects of AI that concern the work of SAIs:</a:t>
            </a:r>
          </a:p>
          <a:p>
            <a:pPr lvl="1"/>
            <a:r>
              <a:rPr lang="en-US" dirty="0"/>
              <a:t>Use of AI tools to augment, enhance and update the auditing activities</a:t>
            </a:r>
            <a:endParaRPr lang="en-US" sz="2000" dirty="0"/>
          </a:p>
          <a:p>
            <a:pPr lvl="1"/>
            <a:r>
              <a:rPr lang="en-US" dirty="0"/>
              <a:t>Review and assessment of AI interventions adapted by auditee</a:t>
            </a:r>
            <a:endParaRPr lang="en-US" sz="2000" dirty="0"/>
          </a:p>
          <a:p>
            <a:r>
              <a:rPr lang="en-US" dirty="0" smtClean="0"/>
              <a:t>AI Solutions likely to be outsourced </a:t>
            </a:r>
            <a:r>
              <a:rPr lang="en-US" dirty="0"/>
              <a:t>to multiple third </a:t>
            </a:r>
            <a:r>
              <a:rPr lang="en-US" dirty="0" smtClean="0"/>
              <a:t>parties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48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Guidance on The Use And Review Of Artificial Intelligence </a:t>
            </a:r>
            <a:r>
              <a:rPr lang="en-US" dirty="0" smtClean="0"/>
              <a:t>Solutions – </a:t>
            </a:r>
            <a:r>
              <a:rPr lang="en-US" i="1" dirty="0" smtClean="0"/>
              <a:t>GUID 06 …Contd.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</a:t>
            </a:r>
            <a:r>
              <a:rPr lang="en-US" dirty="0" smtClean="0"/>
              <a:t>AI risks include </a:t>
            </a:r>
          </a:p>
          <a:p>
            <a:pPr lvl="1"/>
            <a:r>
              <a:rPr lang="en-US" dirty="0" smtClean="0"/>
              <a:t>risk </a:t>
            </a:r>
            <a:r>
              <a:rPr lang="en-US" dirty="0"/>
              <a:t>of human bias and human error in the embedded / AI technology, 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risk </a:t>
            </a:r>
            <a:r>
              <a:rPr lang="en-US" dirty="0"/>
              <a:t>of inadequate testing, </a:t>
            </a:r>
            <a:endParaRPr lang="en-US" dirty="0" smtClean="0"/>
          </a:p>
          <a:p>
            <a:pPr lvl="1"/>
            <a:r>
              <a:rPr lang="en-US" dirty="0" smtClean="0"/>
              <a:t>risk </a:t>
            </a:r>
            <a:r>
              <a:rPr lang="en-US" dirty="0"/>
              <a:t>of not being able to manage/control the AI product 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the risk of harm (financial and non-financial) associated </a:t>
            </a:r>
            <a:r>
              <a:rPr lang="en-US" dirty="0" smtClean="0"/>
              <a:t>with </a:t>
            </a:r>
            <a:r>
              <a:rPr lang="en-US" dirty="0"/>
              <a:t>AI implementation.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922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Guidance on The Use And Review Of Artificial Intelligence </a:t>
            </a:r>
            <a:r>
              <a:rPr lang="en-US" dirty="0" smtClean="0"/>
              <a:t>Solutions – </a:t>
            </a:r>
            <a:r>
              <a:rPr lang="en-US" i="1" dirty="0" smtClean="0"/>
              <a:t>GUID 06 …Contd.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of AI based techniques such as machine learning, deep learning </a:t>
            </a:r>
            <a:r>
              <a:rPr lang="en-US" dirty="0" smtClean="0"/>
              <a:t>etc. </a:t>
            </a:r>
            <a:r>
              <a:rPr lang="en-US" dirty="0"/>
              <a:t>can </a:t>
            </a:r>
            <a:r>
              <a:rPr lang="en-US" dirty="0" smtClean="0"/>
              <a:t>enhance audit capacity</a:t>
            </a:r>
          </a:p>
          <a:p>
            <a:r>
              <a:rPr lang="en-US" i="1" dirty="0" smtClean="0"/>
              <a:t>The guide </a:t>
            </a:r>
            <a:r>
              <a:rPr lang="en-US" i="1" dirty="0"/>
              <a:t>is </a:t>
            </a:r>
            <a:r>
              <a:rPr lang="en-US" i="1" dirty="0" smtClean="0"/>
              <a:t>proposed </a:t>
            </a:r>
            <a:r>
              <a:rPr lang="en-US" i="1" dirty="0"/>
              <a:t>as a comprehensive document to </a:t>
            </a:r>
            <a:r>
              <a:rPr lang="en-US" i="1" dirty="0" smtClean="0"/>
              <a:t>assist </a:t>
            </a:r>
            <a:r>
              <a:rPr lang="en-US" i="1" dirty="0"/>
              <a:t>SAIs in both </a:t>
            </a:r>
            <a:endParaRPr lang="en-US" i="1" dirty="0" smtClean="0"/>
          </a:p>
          <a:p>
            <a:pPr lvl="1"/>
            <a:r>
              <a:rPr lang="en-US" i="1" dirty="0" smtClean="0"/>
              <a:t>the </a:t>
            </a:r>
            <a:r>
              <a:rPr lang="en-US" i="1" dirty="0"/>
              <a:t>use and </a:t>
            </a:r>
            <a:endParaRPr lang="en-US" i="1" dirty="0" smtClean="0"/>
          </a:p>
          <a:p>
            <a:pPr lvl="1"/>
            <a:r>
              <a:rPr lang="en-US" i="1" dirty="0" smtClean="0"/>
              <a:t>review </a:t>
            </a:r>
            <a:r>
              <a:rPr lang="en-US" i="1" dirty="0"/>
              <a:t>of AI </a:t>
            </a:r>
            <a:r>
              <a:rPr lang="en-US" i="1" dirty="0" smtClean="0"/>
              <a:t>solutions.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2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Guidance on Audit Of </a:t>
            </a:r>
            <a:r>
              <a:rPr lang="en-US" dirty="0" err="1"/>
              <a:t>Blockchain</a:t>
            </a:r>
            <a:r>
              <a:rPr lang="en-US" dirty="0"/>
              <a:t> </a:t>
            </a:r>
            <a:r>
              <a:rPr lang="en-US" dirty="0" smtClean="0"/>
              <a:t>Solutions – </a:t>
            </a:r>
            <a:r>
              <a:rPr lang="en-US" i="1" dirty="0" smtClean="0"/>
              <a:t>GUID 07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Essentially </a:t>
            </a:r>
            <a:r>
              <a:rPr lang="en-US" b="1" i="1" dirty="0" err="1"/>
              <a:t>Blockchain</a:t>
            </a:r>
            <a:r>
              <a:rPr lang="en-US" b="1" i="1" dirty="0"/>
              <a:t> is a distributed database solution that maintains a continuously growing list of data records that are confirmed by the nodes participating in </a:t>
            </a:r>
            <a:r>
              <a:rPr lang="en-US" b="1" i="1" dirty="0" smtClean="0"/>
              <a:t>it.</a:t>
            </a:r>
            <a:endParaRPr lang="en-US" b="1" i="1" dirty="0"/>
          </a:p>
          <a:p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/>
              <a:t>the nodes in the </a:t>
            </a:r>
            <a:r>
              <a:rPr lang="en-US" dirty="0" err="1"/>
              <a:t>blockchain</a:t>
            </a:r>
            <a:r>
              <a:rPr lang="en-US" dirty="0"/>
              <a:t> are anonymous</a:t>
            </a:r>
            <a:endParaRPr lang="en-US" dirty="0" smtClean="0"/>
          </a:p>
          <a:p>
            <a:r>
              <a:rPr lang="en-US" dirty="0"/>
              <a:t>Each transaction data is first shared amongst all nodes.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node verifies </a:t>
            </a:r>
            <a:r>
              <a:rPr lang="en-US" dirty="0" smtClean="0"/>
              <a:t>whether </a:t>
            </a:r>
            <a:r>
              <a:rPr lang="en-US" dirty="0"/>
              <a:t>the new proposed block is valid, </a:t>
            </a:r>
            <a:r>
              <a:rPr lang="en-US" dirty="0" err="1"/>
              <a:t>i.e</a:t>
            </a:r>
            <a:r>
              <a:rPr lang="en-US" dirty="0"/>
              <a:t> was not present before </a:t>
            </a:r>
            <a:r>
              <a:rPr lang="en-US" dirty="0" smtClean="0"/>
              <a:t>etc.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8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Guidance on Audit Of </a:t>
            </a:r>
            <a:r>
              <a:rPr lang="en-US" dirty="0" err="1"/>
              <a:t>Blockchain</a:t>
            </a:r>
            <a:r>
              <a:rPr lang="en-US" dirty="0"/>
              <a:t> </a:t>
            </a:r>
            <a:r>
              <a:rPr lang="en-US" dirty="0" smtClean="0"/>
              <a:t>Solutions – </a:t>
            </a:r>
            <a:r>
              <a:rPr lang="en-US" i="1" dirty="0" smtClean="0"/>
              <a:t>GUID 07… Contd.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AI has wide </a:t>
            </a:r>
            <a:r>
              <a:rPr lang="en-US" dirty="0"/>
              <a:t>scope for </a:t>
            </a:r>
            <a:r>
              <a:rPr lang="en-US" dirty="0" smtClean="0"/>
              <a:t>application: cryptocurrency, smart </a:t>
            </a:r>
            <a:r>
              <a:rPr lang="en-US" dirty="0"/>
              <a:t>contracts, property licensing, voting etc. </a:t>
            </a:r>
            <a:endParaRPr lang="en-US" dirty="0" smtClean="0"/>
          </a:p>
          <a:p>
            <a:r>
              <a:rPr lang="en-US" dirty="0" smtClean="0"/>
              <a:t>From a </a:t>
            </a:r>
            <a:r>
              <a:rPr lang="en-US" dirty="0"/>
              <a:t>long term perspective this GUID would facilitate the SAI auditor to effectively </a:t>
            </a:r>
            <a:r>
              <a:rPr lang="en-US" dirty="0" smtClean="0"/>
              <a:t>review </a:t>
            </a:r>
            <a:r>
              <a:rPr lang="en-US" dirty="0"/>
              <a:t>a </a:t>
            </a:r>
            <a:r>
              <a:rPr lang="en-US" dirty="0" err="1"/>
              <a:t>blockchain</a:t>
            </a:r>
            <a:r>
              <a:rPr lang="en-US" dirty="0"/>
              <a:t> implementation </a:t>
            </a:r>
            <a:endParaRPr lang="en-US" dirty="0" smtClean="0"/>
          </a:p>
          <a:p>
            <a:r>
              <a:rPr lang="en-US" dirty="0" smtClean="0"/>
              <a:t>Considering </a:t>
            </a:r>
            <a:r>
              <a:rPr lang="en-US" dirty="0"/>
              <a:t>the specialized area of </a:t>
            </a:r>
            <a:r>
              <a:rPr lang="en-US" dirty="0" err="1"/>
              <a:t>blockchain</a:t>
            </a:r>
            <a:r>
              <a:rPr lang="en-US" dirty="0"/>
              <a:t> the current subject is proposed as a </a:t>
            </a:r>
            <a:r>
              <a:rPr lang="en-US" dirty="0" smtClean="0"/>
              <a:t>GUID</a:t>
            </a:r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59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020" y="117519"/>
            <a:ext cx="8596668" cy="1320800"/>
          </a:xfrm>
        </p:spPr>
        <p:txBody>
          <a:bodyPr/>
          <a:lstStyle/>
          <a:p>
            <a:r>
              <a:rPr lang="en-US" dirty="0" smtClean="0"/>
              <a:t>Abbreviations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234394"/>
              </p:ext>
            </p:extLst>
          </p:nvPr>
        </p:nvGraphicFramePr>
        <p:xfrm>
          <a:off x="866507" y="723327"/>
          <a:ext cx="8175009" cy="5827596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237028"/>
                <a:gridCol w="6937981"/>
              </a:tblGrid>
              <a:tr h="308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AI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Artificial Intelligence</a:t>
                      </a:r>
                      <a:endParaRPr lang="en-US" sz="1800" b="0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8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ACFE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Association of Certified Fraud Examiners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8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EUROSAI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European Organization of Supreme Audit Institutions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8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FIPP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Forum for INTOSAI Professional Pronouncements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8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GIS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Geographic Information Systems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8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GUID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INTOSAI Guidance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8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HR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Human Resource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8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IFPP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INTOSAI Framework of Professional Pronouncements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8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INTOSAI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International Organization of Supreme Audit Institutions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8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IoT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Internet of Things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8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ISSAI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International Standard of Supreme Audit Institutions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8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IT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Information Technology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8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KPI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Key Performance Indicators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8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KSC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Knowledge Sharing Committee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8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SAI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Supreme Audit Institution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8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SDI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Spatial Data Infrastructure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8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SDP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Strategic Development Plan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80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WGITA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Working Group on Information Technology Audit</a:t>
                      </a:r>
                      <a:endParaRPr lang="en-US" sz="1800" b="1" dirty="0">
                        <a:effectLst/>
                        <a:latin typeface="Calibri (Headings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61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Guidance on use  of IT for Forensic Audits – </a:t>
            </a:r>
            <a:r>
              <a:rPr lang="en-US" i="1" dirty="0" smtClean="0"/>
              <a:t>GUID 08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risk of </a:t>
            </a:r>
            <a:r>
              <a:rPr lang="en-US" dirty="0" smtClean="0"/>
              <a:t>malpractices has </a:t>
            </a:r>
            <a:r>
              <a:rPr lang="en-US" dirty="0"/>
              <a:t>increased </a:t>
            </a:r>
            <a:r>
              <a:rPr lang="en-US" dirty="0" smtClean="0"/>
              <a:t>–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transaction challenges </a:t>
            </a:r>
            <a:r>
              <a:rPr lang="en-US" dirty="0" smtClean="0"/>
              <a:t>have added </a:t>
            </a:r>
            <a:r>
              <a:rPr lang="en-US" dirty="0"/>
              <a:t>to the traditional set of challenges related </a:t>
            </a:r>
            <a:r>
              <a:rPr lang="en-US" dirty="0" smtClean="0"/>
              <a:t>to </a:t>
            </a:r>
            <a:r>
              <a:rPr lang="en-US" dirty="0"/>
              <a:t>financial transparency and </a:t>
            </a:r>
            <a:r>
              <a:rPr lang="en-US" dirty="0" smtClean="0"/>
              <a:t>accountability</a:t>
            </a:r>
          </a:p>
          <a:p>
            <a:r>
              <a:rPr lang="en-US" dirty="0" smtClean="0"/>
              <a:t>ACFE estimates </a:t>
            </a:r>
            <a:r>
              <a:rPr lang="en-US" dirty="0"/>
              <a:t>that occupational fraud losses cost organizations $994 billion annually </a:t>
            </a:r>
            <a:r>
              <a:rPr lang="en-US" dirty="0" smtClean="0"/>
              <a:t>(ACFE ,2008)</a:t>
            </a:r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orensic </a:t>
            </a:r>
            <a:r>
              <a:rPr lang="en-US" dirty="0"/>
              <a:t>audits are gaining significance </a:t>
            </a:r>
            <a:r>
              <a:rPr lang="en-US" dirty="0" smtClean="0"/>
              <a:t>&amp; </a:t>
            </a:r>
            <a:r>
              <a:rPr lang="en-US" b="1" i="1" dirty="0" smtClean="0"/>
              <a:t>IT </a:t>
            </a:r>
            <a:r>
              <a:rPr lang="en-US" b="1" i="1" dirty="0"/>
              <a:t>audit techniques form a </a:t>
            </a:r>
            <a:r>
              <a:rPr lang="en-US" b="1" i="1" dirty="0" smtClean="0"/>
              <a:t>key </a:t>
            </a:r>
            <a:r>
              <a:rPr lang="en-US" b="1" i="1" dirty="0"/>
              <a:t>element </a:t>
            </a:r>
            <a:r>
              <a:rPr lang="en-US" b="1" i="1" dirty="0" smtClean="0"/>
              <a:t>of a </a:t>
            </a:r>
            <a:r>
              <a:rPr lang="en-US" b="1" i="1" dirty="0"/>
              <a:t>forensic audit exercise.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Guidance on use  of IT for Forensic Audits – </a:t>
            </a:r>
            <a:r>
              <a:rPr lang="en-US" i="1" dirty="0" smtClean="0"/>
              <a:t>GUID 08…Contd.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</a:t>
            </a:r>
            <a:r>
              <a:rPr lang="en-US" dirty="0" smtClean="0"/>
              <a:t>rom </a:t>
            </a:r>
            <a:r>
              <a:rPr lang="en-US" dirty="0"/>
              <a:t>a long term perspective forensic audit comprising of significant IT areas are expected to </a:t>
            </a:r>
            <a:r>
              <a:rPr lang="en-US" dirty="0" smtClean="0"/>
              <a:t>materialize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GUID is </a:t>
            </a:r>
            <a:r>
              <a:rPr lang="en-US" dirty="0" smtClean="0"/>
              <a:t>proposed </a:t>
            </a:r>
            <a:r>
              <a:rPr lang="en-US" dirty="0"/>
              <a:t>to equip the SAI auditor to be able </a:t>
            </a:r>
            <a:r>
              <a:rPr lang="en-US" b="1" i="1" dirty="0" smtClean="0"/>
              <a:t>to </a:t>
            </a:r>
            <a:r>
              <a:rPr lang="en-US" b="1" i="1" dirty="0"/>
              <a:t>aptly use IT techniques for specific perspective of forensic audit reports.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1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6.Additional Submissions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Formation </a:t>
            </a:r>
            <a:r>
              <a:rPr lang="en-US" b="1" dirty="0"/>
              <a:t>of IT </a:t>
            </a:r>
            <a:r>
              <a:rPr lang="en-US" b="1" dirty="0" smtClean="0"/>
              <a:t>Materiality: </a:t>
            </a:r>
          </a:p>
          <a:p>
            <a:r>
              <a:rPr lang="en-US" i="1" dirty="0" smtClean="0"/>
              <a:t>Q: how </a:t>
            </a:r>
            <a:r>
              <a:rPr lang="en-US" i="1" dirty="0"/>
              <a:t>to quantify/grade the lapses in the IT system and translate them into </a:t>
            </a:r>
            <a:r>
              <a:rPr lang="en-US" i="1" dirty="0" smtClean="0"/>
              <a:t>overall </a:t>
            </a:r>
            <a:r>
              <a:rPr lang="en-US" i="1" dirty="0"/>
              <a:t>assessment of the IT solution in </a:t>
            </a:r>
            <a:r>
              <a:rPr lang="en-US" i="1" dirty="0" smtClean="0"/>
              <a:t>place.</a:t>
            </a:r>
          </a:p>
          <a:p>
            <a:r>
              <a:rPr lang="en-US" i="1" dirty="0" smtClean="0"/>
              <a:t>A:</a:t>
            </a:r>
            <a:r>
              <a:rPr lang="en-US" dirty="0" smtClean="0"/>
              <a:t> a document, that </a:t>
            </a:r>
            <a:r>
              <a:rPr lang="en-US" dirty="0"/>
              <a:t>may help auditors to categorize and rate different controls parameters of an IT </a:t>
            </a:r>
            <a:r>
              <a:rPr lang="en-US" dirty="0" smtClean="0"/>
              <a:t>solution</a:t>
            </a:r>
          </a:p>
          <a:p>
            <a:r>
              <a:rPr lang="en-US" i="1" dirty="0" smtClean="0"/>
              <a:t>A:</a:t>
            </a:r>
            <a:r>
              <a:rPr lang="en-US" dirty="0" smtClean="0"/>
              <a:t> an </a:t>
            </a:r>
            <a:r>
              <a:rPr lang="en-US" dirty="0"/>
              <a:t>IT grading matrix could be established and IT materiality benchmark defined for the IT system being reviewed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37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6.Additional Submissions ….Contd.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2.</a:t>
            </a:r>
            <a:r>
              <a:rPr lang="en-US" dirty="0" smtClean="0"/>
              <a:t> Another </a:t>
            </a:r>
            <a:r>
              <a:rPr lang="en-US" dirty="0"/>
              <a:t>joint IT Audit exercise amongst SAIs may be </a:t>
            </a:r>
            <a:r>
              <a:rPr lang="en-US" dirty="0" smtClean="0"/>
              <a:t>organized.</a:t>
            </a:r>
          </a:p>
          <a:p>
            <a:r>
              <a:rPr lang="en-US" b="1" dirty="0" smtClean="0"/>
              <a:t>3.</a:t>
            </a:r>
            <a:r>
              <a:rPr lang="en-US" dirty="0" smtClean="0"/>
              <a:t> The </a:t>
            </a:r>
            <a:r>
              <a:rPr lang="en-US" dirty="0"/>
              <a:t>IT Audit Handbook could be used in its active </a:t>
            </a:r>
            <a:r>
              <a:rPr lang="en-US" dirty="0" smtClean="0"/>
              <a:t>form. 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would give the possibility to add new areas or topics as plug-ins, and then to work with them in real life audits.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best plug-ins could be upgraded to the core content of the Handbook. 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46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Proposals before WGITA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Take note of the final report on the WGITA Project, </a:t>
            </a:r>
            <a:r>
              <a:rPr lang="en-US" i="1" dirty="0" smtClean="0"/>
              <a:t>“ Roadmap for development of future GUIDs in the 5100 Series”.</a:t>
            </a:r>
          </a:p>
          <a:p>
            <a:r>
              <a:rPr lang="en-US" dirty="0" smtClean="0"/>
              <a:t>To approve the </a:t>
            </a:r>
            <a:r>
              <a:rPr lang="en-US" i="1" dirty="0" smtClean="0"/>
              <a:t>Final Report</a:t>
            </a:r>
            <a:r>
              <a:rPr lang="en-US" dirty="0" smtClean="0"/>
              <a:t> of the project.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851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Thank You!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59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smtClean="0"/>
              <a:t>Project </a:t>
            </a:r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25</a:t>
            </a:r>
            <a:r>
              <a:rPr lang="en-US" baseline="30000" dirty="0" smtClean="0"/>
              <a:t>th</a:t>
            </a:r>
            <a:r>
              <a:rPr lang="en-US" dirty="0" smtClean="0"/>
              <a:t> WGITA meeting at Brasilia, Brazil, subject project was approved as part of WGITA </a:t>
            </a:r>
            <a:r>
              <a:rPr lang="en-US" dirty="0" err="1" smtClean="0"/>
              <a:t>Workplan</a:t>
            </a:r>
            <a:r>
              <a:rPr lang="en-US" dirty="0" smtClean="0"/>
              <a:t> 2017-19</a:t>
            </a:r>
          </a:p>
          <a:p>
            <a:r>
              <a:rPr lang="en-US" dirty="0" smtClean="0"/>
              <a:t>Initially title of project was,</a:t>
            </a:r>
          </a:p>
          <a:p>
            <a:pPr lvl="1"/>
            <a:r>
              <a:rPr lang="en-US" dirty="0"/>
              <a:t>“</a:t>
            </a:r>
            <a:r>
              <a:rPr lang="en-US" i="1" dirty="0"/>
              <a:t>Development of Roadmap for future ISSAIs in the 5300 Series</a:t>
            </a:r>
            <a:r>
              <a:rPr lang="en-US" i="1" dirty="0" smtClean="0"/>
              <a:t>”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5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Project </a:t>
            </a:r>
            <a:r>
              <a:rPr lang="en-US" dirty="0"/>
              <a:t>Background </a:t>
            </a:r>
            <a:r>
              <a:rPr lang="en-US" dirty="0" smtClean="0"/>
              <a:t>…Contd.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December 2016, the </a:t>
            </a:r>
            <a:r>
              <a:rPr lang="en-US" dirty="0"/>
              <a:t>INTOSAI Framework of Professional Pronouncements (IFPP) was approved and Strategic development plan (2017-19) for IFPP </a:t>
            </a:r>
            <a:r>
              <a:rPr lang="en-US" dirty="0" smtClean="0"/>
              <a:t>initiated</a:t>
            </a:r>
            <a:r>
              <a:rPr lang="en-US" dirty="0"/>
              <a:t>.</a:t>
            </a:r>
          </a:p>
          <a:p>
            <a:r>
              <a:rPr lang="en-US" dirty="0"/>
              <a:t>T</a:t>
            </a:r>
            <a:r>
              <a:rPr lang="en-US" dirty="0" smtClean="0"/>
              <a:t>he Series </a:t>
            </a:r>
            <a:r>
              <a:rPr lang="en-US" dirty="0"/>
              <a:t>(that dealt with the subject of IT auditing) was shifted from ISSAIs to GUIDs or Guidance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New number series allocated to IT Auditing was under 5100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33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Project </a:t>
            </a:r>
            <a:r>
              <a:rPr lang="en-US" dirty="0"/>
              <a:t>Background </a:t>
            </a:r>
            <a:r>
              <a:rPr lang="en-US" dirty="0" smtClean="0"/>
              <a:t>…Contd.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Accordingly the project title was modified to its current form:</a:t>
            </a:r>
          </a:p>
          <a:p>
            <a:pPr lvl="1"/>
            <a:r>
              <a:rPr lang="en-US" b="1" i="1" dirty="0"/>
              <a:t>“Roadmap for development of future GUIDs in the </a:t>
            </a:r>
            <a:r>
              <a:rPr lang="en-US" b="1" i="1" dirty="0" smtClean="0"/>
              <a:t>5100 </a:t>
            </a:r>
            <a:r>
              <a:rPr lang="en-US" b="1" i="1" dirty="0"/>
              <a:t>Series”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15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Project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Team Lead: SAI Pakistan</a:t>
            </a:r>
          </a:p>
          <a:p>
            <a:r>
              <a:rPr lang="en-US" dirty="0" smtClean="0"/>
              <a:t>Team members:</a:t>
            </a:r>
          </a:p>
          <a:p>
            <a:pPr lvl="1"/>
            <a:r>
              <a:rPr lang="en-US" dirty="0" smtClean="0"/>
              <a:t>SAI Brazil</a:t>
            </a:r>
          </a:p>
          <a:p>
            <a:pPr lvl="1"/>
            <a:r>
              <a:rPr lang="en-US" dirty="0" smtClean="0"/>
              <a:t>SAI China</a:t>
            </a:r>
          </a:p>
          <a:p>
            <a:pPr lvl="1"/>
            <a:r>
              <a:rPr lang="en-US" dirty="0" smtClean="0"/>
              <a:t>SAI India</a:t>
            </a:r>
          </a:p>
          <a:p>
            <a:pPr lvl="1"/>
            <a:r>
              <a:rPr lang="en-US" dirty="0" smtClean="0"/>
              <a:t>SAI Japan</a:t>
            </a:r>
          </a:p>
          <a:p>
            <a:pPr lvl="1"/>
            <a:r>
              <a:rPr lang="en-US" dirty="0" smtClean="0"/>
              <a:t>SAI Korea</a:t>
            </a:r>
          </a:p>
          <a:p>
            <a:pPr lvl="1"/>
            <a:r>
              <a:rPr lang="en-US" dirty="0" smtClean="0"/>
              <a:t>SAI Poland</a:t>
            </a:r>
          </a:p>
          <a:p>
            <a:pPr lvl="1"/>
            <a:r>
              <a:rPr lang="en-US" dirty="0" smtClean="0"/>
              <a:t>SAI USA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61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Roadmap Document -- Objectives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act as reference document for development of future GUIDs in the domain of IT Auditing.</a:t>
            </a:r>
          </a:p>
          <a:p>
            <a:r>
              <a:rPr lang="en-US" dirty="0" smtClean="0"/>
              <a:t>It envisages development of future GUIDs in a logical manner.</a:t>
            </a:r>
          </a:p>
          <a:p>
            <a:r>
              <a:rPr lang="en-US" dirty="0" smtClean="0"/>
              <a:t>It identifies significant subjects for development of future GUIDs.</a:t>
            </a:r>
          </a:p>
          <a:p>
            <a:r>
              <a:rPr lang="en-US" dirty="0" smtClean="0"/>
              <a:t>The target group for the roadmap document are KSC and PSC of INTOSAI.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67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Project timeline and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974C-BEC5-4901-8993-1FF6819B4BC3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923598"/>
              </p:ext>
            </p:extLst>
          </p:nvPr>
        </p:nvGraphicFramePr>
        <p:xfrm>
          <a:off x="934720" y="2243666"/>
          <a:ext cx="8128000" cy="3403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088128"/>
                <a:gridCol w="30398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Activity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frame -- Dates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Draft Project</a:t>
                      </a:r>
                      <a:r>
                        <a:rPr lang="en-US" baseline="0" dirty="0" smtClean="0"/>
                        <a:t> Initiation Document (PID) was prepared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August 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Final PID after Input from team</a:t>
                      </a:r>
                      <a:r>
                        <a:rPr lang="en-US" baseline="0" dirty="0" smtClean="0"/>
                        <a:t> members submitted to WGITA Chair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October 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PID Approved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Oct. 2016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Draft</a:t>
                      </a:r>
                      <a:r>
                        <a:rPr lang="en-US" baseline="0" dirty="0" smtClean="0"/>
                        <a:t> Project Plan prepared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December 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Final Project Plan after input from team members prepared &amp; submitted to WGITA Chair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March</a:t>
                      </a:r>
                      <a:r>
                        <a:rPr lang="en-US" baseline="0" dirty="0" smtClean="0"/>
                        <a:t> 2017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Plan Approved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2017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53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1257</TotalTime>
  <Words>1763</Words>
  <Application>Microsoft Office PowerPoint</Application>
  <PresentationFormat>Widescreen</PresentationFormat>
  <Paragraphs>252</Paragraphs>
  <Slides>35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Adobe Garamond Pro</vt:lpstr>
      <vt:lpstr>Arial</vt:lpstr>
      <vt:lpstr>Calibri</vt:lpstr>
      <vt:lpstr>Calibri (Body)</vt:lpstr>
      <vt:lpstr>Calibri (Headings)</vt:lpstr>
      <vt:lpstr>Times New Roman</vt:lpstr>
      <vt:lpstr>Trebuchet MS</vt:lpstr>
      <vt:lpstr>Wingdings</vt:lpstr>
      <vt:lpstr>Wingdings 3</vt:lpstr>
      <vt:lpstr>Facet</vt:lpstr>
      <vt:lpstr>Final Project Report  –  “Roadmap for development of future GUIDs in the 5100 Series”</vt:lpstr>
      <vt:lpstr>Sequence of Presentation</vt:lpstr>
      <vt:lpstr>Abbreviations</vt:lpstr>
      <vt:lpstr>1. Project Background</vt:lpstr>
      <vt:lpstr>1. Project Background …Contd.</vt:lpstr>
      <vt:lpstr>1. Project Background …Contd.</vt:lpstr>
      <vt:lpstr>2. Project team</vt:lpstr>
      <vt:lpstr>3. Roadmap Document -- Objectives</vt:lpstr>
      <vt:lpstr>4. Project timeline and progress</vt:lpstr>
      <vt:lpstr>4. Project timeline and progress…Contd.</vt:lpstr>
      <vt:lpstr>4. Project timeline and progress…Contd.</vt:lpstr>
      <vt:lpstr>5. Overview of the Roadmap document</vt:lpstr>
      <vt:lpstr>5. Overview -- Roadmap Document</vt:lpstr>
      <vt:lpstr>Structure of the Roadmap</vt:lpstr>
      <vt:lpstr>5. …continued</vt:lpstr>
      <vt:lpstr>Logical Linkage Between an IT Area and Audit Requirements</vt:lpstr>
      <vt:lpstr>5 … continued</vt:lpstr>
      <vt:lpstr>5.1 Proposed subjects for future GUIDs</vt:lpstr>
      <vt:lpstr>Enhanced-Level Guidance On Audit Of IT Management Functions Including IT Governance, Contract Management And Sustainability – GUID 01</vt:lpstr>
      <vt:lpstr>Enhanced-Level Guidance On Audit Of IT Management Functions Including IT Governance, Contract Management And Sustainability – GUID 01 …Contd.</vt:lpstr>
      <vt:lpstr>Guidelines on Performance Evaluation Of IT Systems – GUID 02</vt:lpstr>
      <vt:lpstr>Guidance on Cloud Computing Audit – GUID 03</vt:lpstr>
      <vt:lpstr>Guidelines on Big Data Audit – GUID 04</vt:lpstr>
      <vt:lpstr>Guidance on Audit Of Smart City Initiatives – GUID 05</vt:lpstr>
      <vt:lpstr>Guidance on The Use And Review Of Artificial Intelligence Solutions – GUID 06</vt:lpstr>
      <vt:lpstr>Guidance on The Use And Review Of Artificial Intelligence Solutions – GUID 06 …Contd.</vt:lpstr>
      <vt:lpstr>Guidance on The Use And Review Of Artificial Intelligence Solutions – GUID 06 …Contd.</vt:lpstr>
      <vt:lpstr>Guidance on Audit Of Blockchain Solutions – GUID 07</vt:lpstr>
      <vt:lpstr>Guidance on Audit Of Blockchain Solutions – GUID 07… Contd.</vt:lpstr>
      <vt:lpstr>Guidance on use  of IT for Forensic Audits – GUID 08</vt:lpstr>
      <vt:lpstr>Guidance on use  of IT for Forensic Audits – GUID 08…Contd. </vt:lpstr>
      <vt:lpstr>6.Additional Submissions </vt:lpstr>
      <vt:lpstr>6.Additional Submissions ….Contd. </vt:lpstr>
      <vt:lpstr>7. Proposals before WGITA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Trends in Public Sector Auditing due to Digitalization –Challenges and Way Forward</dc:title>
  <dc:creator>Ali Rajab Raza</dc:creator>
  <cp:lastModifiedBy>Gheba PC</cp:lastModifiedBy>
  <cp:revision>81</cp:revision>
  <dcterms:created xsi:type="dcterms:W3CDTF">2017-05-21T14:31:27Z</dcterms:created>
  <dcterms:modified xsi:type="dcterms:W3CDTF">2019-03-23T19:57:39Z</dcterms:modified>
</cp:coreProperties>
</file>